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A9E9"/>
    <a:srgbClr val="B288E0"/>
    <a:srgbClr val="9B63D3"/>
    <a:srgbClr val="8642CA"/>
    <a:srgbClr val="9999FF"/>
    <a:srgbClr val="9966FF"/>
    <a:srgbClr val="9933FF"/>
    <a:srgbClr val="5151FD"/>
    <a:srgbClr val="FFEFFB"/>
    <a:srgbClr val="FE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3042" y="-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490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791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416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526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687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468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187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258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90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97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04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2028-9AFB-4CC0-BF51-7E3C645F300A}" type="datetimeFigureOut">
              <a:rPr lang="nb-NO" smtClean="0"/>
              <a:t>03.05.2023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A60C-CCA8-4F74-91FC-843C2F48A3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67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515531" y="924082"/>
            <a:ext cx="5915025" cy="326246"/>
          </a:xfrm>
        </p:spPr>
        <p:txBody>
          <a:bodyPr>
            <a:noAutofit/>
          </a:bodyPr>
          <a:lstStyle/>
          <a:p>
            <a:pPr algn="ctr"/>
            <a:r>
              <a:rPr lang="nb-NO" sz="2000" b="1" dirty="0" smtClean="0"/>
              <a:t>SJEKKLISTE TVERRFAGLIG VISITT INTENSIV</a:t>
            </a:r>
            <a:endParaRPr lang="nb-NO" sz="2000" b="1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114394"/>
              </p:ext>
            </p:extLst>
          </p:nvPr>
        </p:nvGraphicFramePr>
        <p:xfrm>
          <a:off x="327795" y="1194976"/>
          <a:ext cx="6290499" cy="993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2101">
                  <a:extLst>
                    <a:ext uri="{9D8B030D-6E8A-4147-A177-3AD203B41FA5}">
                      <a16:colId xmlns:a16="http://schemas.microsoft.com/office/drawing/2014/main" val="3346758322"/>
                    </a:ext>
                  </a:extLst>
                </a:gridCol>
                <a:gridCol w="2026262">
                  <a:extLst>
                    <a:ext uri="{9D8B030D-6E8A-4147-A177-3AD203B41FA5}">
                      <a16:colId xmlns:a16="http://schemas.microsoft.com/office/drawing/2014/main" val="2824168668"/>
                    </a:ext>
                  </a:extLst>
                </a:gridCol>
                <a:gridCol w="2942136">
                  <a:extLst>
                    <a:ext uri="{9D8B030D-6E8A-4147-A177-3AD203B41FA5}">
                      <a16:colId xmlns:a16="http://schemas.microsoft.com/office/drawing/2014/main" val="17246748"/>
                    </a:ext>
                  </a:extLst>
                </a:gridCol>
              </a:tblGrid>
              <a:tr h="267171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 smtClean="0">
                          <a:solidFill>
                            <a:sysClr val="windowText" lastClr="000000"/>
                          </a:solidFill>
                        </a:rPr>
                        <a:t>Før visitt – les </a:t>
                      </a:r>
                      <a:r>
                        <a:rPr lang="nb-NO" sz="1200" b="1" u="sng" dirty="0" smtClean="0">
                          <a:solidFill>
                            <a:sysClr val="windowText" lastClr="000000"/>
                          </a:solidFill>
                        </a:rPr>
                        <a:t>minst </a:t>
                      </a:r>
                      <a:r>
                        <a:rPr lang="nb-NO" sz="1200" b="1" dirty="0" smtClean="0">
                          <a:solidFill>
                            <a:sysClr val="windowText" lastClr="000000"/>
                          </a:solidFill>
                        </a:rPr>
                        <a:t>innkomst </a:t>
                      </a:r>
                      <a:r>
                        <a:rPr lang="nb-NO" sz="1200" b="1" dirty="0" smtClean="0">
                          <a:solidFill>
                            <a:sysClr val="windowText" lastClr="000000"/>
                          </a:solidFill>
                        </a:rPr>
                        <a:t>og de </a:t>
                      </a:r>
                      <a:r>
                        <a:rPr lang="nb-NO" sz="1200" b="1" dirty="0" smtClean="0">
                          <a:solidFill>
                            <a:sysClr val="windowText" lastClr="000000"/>
                          </a:solidFill>
                        </a:rPr>
                        <a:t>siste 3 journalnotatene               ↓NOTATER↓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530629"/>
                  </a:ext>
                </a:extLst>
              </a:tr>
              <a:tr h="237485">
                <a:tc gridSpan="3">
                  <a:txBody>
                    <a:bodyPr/>
                    <a:lstStyle/>
                    <a:p>
                      <a:pPr algn="ctr"/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ALLE</a:t>
                      </a:r>
                      <a:r>
                        <a:rPr lang="nb-NO" sz="1000" b="1" baseline="0" dirty="0" smtClean="0">
                          <a:solidFill>
                            <a:sysClr val="windowText" lastClr="000000"/>
                          </a:solidFill>
                        </a:rPr>
                        <a:t> PASIENTER SKAL HA PLAN OG MÅL I METAVISION!!! OPPDATERES DAGLIG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6931808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BAKGRUNN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Innleggelsesårsak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40719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Tidligere sykdommer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175408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CNS: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GCS /RASS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762856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CAM-ICU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920581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Pågående </a:t>
                      </a:r>
                      <a:r>
                        <a:rPr lang="nb-NO" sz="1000" dirty="0" err="1" smtClean="0"/>
                        <a:t>sedasjon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                            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955505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000" dirty="0" smtClean="0"/>
                        <a:t>Søvn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                         </a:t>
                      </a:r>
                      <a:r>
                        <a:rPr lang="nb-NO" sz="1000" baseline="0" dirty="0" smtClean="0"/>
                        <a:t>   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03625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RESPIRASJON: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Respirator/NIV/HF-innstilling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baseline="0" dirty="0" smtClean="0"/>
                        <a:t>    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485983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RTG/UL lunger/CT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336308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Respiratoravvenningsplan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652410"/>
                  </a:ext>
                </a:extLst>
              </a:tr>
              <a:tr h="385913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Ramme</a:t>
                      </a:r>
                      <a:r>
                        <a:rPr lang="nb-NO" sz="1000" baseline="0" dirty="0" smtClean="0"/>
                        <a:t> for autonome </a:t>
                      </a:r>
                      <a:r>
                        <a:rPr lang="nb-NO" sz="1000" baseline="0" dirty="0" err="1" smtClean="0"/>
                        <a:t>spl.endringer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36984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SIRKULASJON: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err="1" smtClean="0"/>
                        <a:t>Hemodynamikk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479828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err="1" smtClean="0"/>
                        <a:t>Inotrop</a:t>
                      </a:r>
                      <a:r>
                        <a:rPr lang="nb-NO" sz="1000" dirty="0" smtClean="0"/>
                        <a:t> støtte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baseline="0" dirty="0" smtClean="0"/>
                        <a:t>                                                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372980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Væske/</a:t>
                      </a:r>
                      <a:r>
                        <a:rPr lang="nb-NO" sz="1000" dirty="0" err="1" smtClean="0"/>
                        <a:t>transfusjpon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56387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Steroider – aktuelt?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106013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Koagulasjon – tromboseprofylakse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baseline="0" dirty="0" smtClean="0"/>
                        <a:t>            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E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40516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NYRER: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Krea</a:t>
                      </a:r>
                      <a:r>
                        <a:rPr lang="nb-NO" sz="1000" baseline="0" dirty="0" smtClean="0"/>
                        <a:t>              Urea                 GFR</a:t>
                      </a:r>
                      <a:r>
                        <a:rPr lang="nb-NO" sz="1000" dirty="0" smtClean="0"/>
                        <a:t>                   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108690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Væskebalanse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0097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Vekt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Innkomstvekt:                                   Siste vekt: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26935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Ordiner diuretika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94301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Elektrolytter – </a:t>
                      </a:r>
                      <a:r>
                        <a:rPr lang="nb-NO" sz="1000" baseline="0" dirty="0" smtClean="0"/>
                        <a:t>erstatninger?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  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9823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INFEKSJON: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Lab – CRP,</a:t>
                      </a:r>
                      <a:r>
                        <a:rPr lang="nb-NO" sz="1000" baseline="0" dirty="0" smtClean="0"/>
                        <a:t> leu, PCT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9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398006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Mikrobiologi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9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70285"/>
                  </a:ext>
                </a:extLst>
              </a:tr>
              <a:tr h="157373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/>
                        <a:t>Antibiotika: Indikasjon</a:t>
                      </a:r>
                      <a:r>
                        <a:rPr lang="nb-NO" sz="1000" dirty="0" smtClean="0"/>
                        <a:t>, </a:t>
                      </a:r>
                      <a:r>
                        <a:rPr lang="nb-NO" sz="1000" dirty="0" smtClean="0"/>
                        <a:t>dose, </a:t>
                      </a:r>
                      <a:r>
                        <a:rPr lang="nb-NO" sz="1000" dirty="0" err="1" smtClean="0"/>
                        <a:t>sep</a:t>
                      </a:r>
                      <a:r>
                        <a:rPr lang="nb-NO" sz="1000" smtClean="0"/>
                        <a:t>?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9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880140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ERNÆRING: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63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Tarmfunksjon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A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A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75689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63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Ernæring – EN, TPN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A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A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805610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63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Ulcusprofylakse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A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A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06457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SMERTER: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5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BPS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FB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6475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5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Smertestillende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FB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691852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PÅRØRENDE: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Hvem informerer?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/>
                        <a:t>Dokumenter</a:t>
                      </a:r>
                      <a:r>
                        <a:rPr lang="nb-NO" sz="1000" baseline="0" dirty="0" smtClean="0"/>
                        <a:t> informasjon, hva som blir kommunisert</a:t>
                      </a:r>
                      <a:r>
                        <a:rPr lang="nb-NO" sz="1000" dirty="0" smtClean="0"/>
                        <a:t>                                 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009486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rgbClr val="FF0000"/>
                          </a:solidFill>
                        </a:rPr>
                        <a:t>BEHANDLINGSNIVÅ</a:t>
                      </a:r>
                      <a:r>
                        <a:rPr lang="nb-NO" sz="1000" b="1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nb-NO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>
                          <a:solidFill>
                            <a:srgbClr val="FF0000"/>
                          </a:solidFill>
                        </a:rPr>
                        <a:t>HLR-status,</a:t>
                      </a:r>
                      <a:r>
                        <a:rPr lang="nb-NO" sz="1000" baseline="0" dirty="0" smtClean="0">
                          <a:solidFill>
                            <a:srgbClr val="FF0000"/>
                          </a:solidFill>
                        </a:rPr>
                        <a:t> behandlingsnivå</a:t>
                      </a:r>
                      <a:endParaRPr lang="nb-NO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>
                          <a:solidFill>
                            <a:srgbClr val="FF0000"/>
                          </a:solidFill>
                        </a:rPr>
                        <a:t>Dokumentasjon!    Daglig</a:t>
                      </a:r>
                      <a:r>
                        <a:rPr lang="nb-NO" sz="1000" baseline="0" dirty="0" smtClean="0">
                          <a:solidFill>
                            <a:srgbClr val="FF0000"/>
                          </a:solidFill>
                        </a:rPr>
                        <a:t> vurdering!</a:t>
                      </a:r>
                      <a:endParaRPr lang="nb-NO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213789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ysClr val="windowText" lastClr="000000"/>
                          </a:solidFill>
                        </a:rPr>
                        <a:t>MÅL</a:t>
                      </a:r>
                      <a:r>
                        <a:rPr lang="nb-NO" sz="1000" b="1" baseline="0" dirty="0" smtClean="0">
                          <a:solidFill>
                            <a:sysClr val="windowText" lastClr="000000"/>
                          </a:solidFill>
                        </a:rPr>
                        <a:t> &amp; PLAN:</a:t>
                      </a:r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nb-NO" sz="1000" b="1" dirty="0" smtClean="0"/>
                        <a:t>Dokumentere</a:t>
                      </a:r>
                      <a:r>
                        <a:rPr lang="nb-NO" sz="1000" b="1" baseline="0" dirty="0" smtClean="0"/>
                        <a:t> behandlingsplan og tiltak i DIPS (journalnotat)</a:t>
                      </a:r>
                      <a:endParaRPr lang="nb-NO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508595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nb-NO" sz="1000" b="1" dirty="0" smtClean="0"/>
                        <a:t>Fylle ut målverdier  i</a:t>
                      </a:r>
                      <a:r>
                        <a:rPr lang="nb-NO" sz="1000" b="1" baseline="0" dirty="0" smtClean="0"/>
                        <a:t> METAVISION under PLAN og MÅL</a:t>
                      </a:r>
                      <a:r>
                        <a:rPr lang="nb-NO" sz="1000" b="1" dirty="0" smtClean="0"/>
                        <a:t> (daglig!)</a:t>
                      </a:r>
                      <a:endParaRPr lang="nb-NO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480026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nb-NO" sz="1000" b="1" dirty="0" smtClean="0"/>
                        <a:t>NIR-registrering kontrolleres/fylles ut!</a:t>
                      </a:r>
                      <a:endParaRPr lang="nb-NO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235700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Planlagte undersøkelser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349246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Henvise</a:t>
                      </a:r>
                      <a:r>
                        <a:rPr lang="nb-NO" sz="1000" baseline="0" dirty="0" smtClean="0"/>
                        <a:t> </a:t>
                      </a:r>
                      <a:r>
                        <a:rPr lang="nb-NO" sz="1000" baseline="0" dirty="0" err="1" smtClean="0"/>
                        <a:t>fysio</a:t>
                      </a:r>
                      <a:r>
                        <a:rPr lang="nb-NO" sz="1000" baseline="0" dirty="0" smtClean="0"/>
                        <a:t>/ergo/sosionom/KEF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94210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Ukentlig</a:t>
                      </a:r>
                      <a:r>
                        <a:rPr lang="nb-NO" sz="1000" baseline="0" dirty="0" smtClean="0"/>
                        <a:t> tverrfaglig møte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Tid:                           Sted: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5759265"/>
                  </a:ext>
                </a:extLst>
              </a:tr>
              <a:tr h="237485">
                <a:tc>
                  <a:txBody>
                    <a:bodyPr/>
                    <a:lstStyle/>
                    <a:p>
                      <a:endParaRPr lang="nb-NO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Bestille</a:t>
                      </a:r>
                      <a:r>
                        <a:rPr lang="nb-NO" sz="1000" baseline="0" dirty="0" smtClean="0"/>
                        <a:t> blodprøver/</a:t>
                      </a:r>
                      <a:r>
                        <a:rPr lang="nb-NO" sz="1000" baseline="0" dirty="0" err="1" smtClean="0"/>
                        <a:t>rtg</a:t>
                      </a:r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863261"/>
                  </a:ext>
                </a:extLst>
              </a:tr>
              <a:tr h="237485">
                <a:tc gridSpan="3">
                  <a:txBody>
                    <a:bodyPr/>
                    <a:lstStyle/>
                    <a:p>
                      <a:r>
                        <a:rPr lang="nb-NO" sz="1000" b="1" dirty="0" smtClean="0">
                          <a:solidFill>
                            <a:schemeClr val="bg1"/>
                          </a:solidFill>
                        </a:rPr>
                        <a:t>ER</a:t>
                      </a:r>
                      <a:r>
                        <a:rPr lang="nb-NO" sz="1000" b="1" baseline="0" dirty="0" smtClean="0">
                          <a:solidFill>
                            <a:schemeClr val="bg1"/>
                          </a:solidFill>
                        </a:rPr>
                        <a:t> PASIENTEN EN PRIORITET 1 (kan flytte)              2 (kan flytte ved behov )             eller 3 (må bli!)?</a:t>
                      </a:r>
                      <a:endParaRPr lang="nb-NO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568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6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547892"/>
              </p:ext>
            </p:extLst>
          </p:nvPr>
        </p:nvGraphicFramePr>
        <p:xfrm>
          <a:off x="471488" y="1089476"/>
          <a:ext cx="5915025" cy="9776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065037372"/>
                    </a:ext>
                  </a:extLst>
                </a:gridCol>
              </a:tblGrid>
              <a:tr h="362101">
                <a:tc>
                  <a:txBody>
                    <a:bodyPr/>
                    <a:lstStyle/>
                    <a:p>
                      <a:r>
                        <a:rPr lang="nb-NO" sz="1400" b="0" smtClean="0"/>
                        <a:t>NOTATER:</a:t>
                      </a:r>
                      <a:r>
                        <a:rPr lang="nb-NO" sz="1400" b="0" baseline="0" smtClean="0"/>
                        <a:t> </a:t>
                      </a:r>
                      <a:endParaRPr lang="nb-NO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434326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711780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885263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16292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735148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786411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987951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4163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637114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330576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599999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648481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919612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016713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54045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4980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986794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16511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478667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36760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516862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169094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088189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314063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302444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60438"/>
                  </a:ext>
                </a:extLst>
              </a:tr>
              <a:tr h="362101"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047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0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210</Words>
  <Application>Microsoft Office PowerPoint</Application>
  <PresentationFormat>Widescreen</PresentationFormat>
  <Paragraphs>64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SJEKKLISTE TVERRFAGLIG VISITT INTENSIV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Camilla Ledsaak Lundal</dc:creator>
  <cp:lastModifiedBy>Camilla Ledsaak Lundal</cp:lastModifiedBy>
  <cp:revision>100</cp:revision>
  <cp:lastPrinted>2022-06-10T12:49:25Z</cp:lastPrinted>
  <dcterms:created xsi:type="dcterms:W3CDTF">2021-03-18T12:12:36Z</dcterms:created>
  <dcterms:modified xsi:type="dcterms:W3CDTF">2023-05-03T10:51:14Z</dcterms:modified>
</cp:coreProperties>
</file>