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669088" cy="97536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iddels stil 2 – uthev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iddels stil 2 – uthev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ddels stil 2 –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iddels stil 2 – uthev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13" autoAdjust="0"/>
    <p:restoredTop sz="94660"/>
  </p:normalViewPr>
  <p:slideViewPr>
    <p:cSldViewPr snapToGrid="0">
      <p:cViewPr>
        <p:scale>
          <a:sx n="96" d="100"/>
          <a:sy n="96" d="100"/>
        </p:scale>
        <p:origin x="3192" y="-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4553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8475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896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738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121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1276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065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6198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8292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64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839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D2F4-38E4-4DA5-AA8B-B15053239008}" type="datetimeFigureOut">
              <a:rPr lang="nb-NO" smtClean="0"/>
              <a:t>15.06.2023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6ABDB-79D3-4DC4-B358-5BC92C3D90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986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444137" y="1002059"/>
            <a:ext cx="5969725" cy="942409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6" name="Rektangel 5"/>
          <p:cNvSpPr/>
          <p:nvPr/>
        </p:nvSpPr>
        <p:spPr>
          <a:xfrm>
            <a:off x="496388" y="1059999"/>
            <a:ext cx="2895610" cy="62227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TekstSylinder 6"/>
          <p:cNvSpPr txBox="1"/>
          <p:nvPr/>
        </p:nvSpPr>
        <p:spPr>
          <a:xfrm>
            <a:off x="641555" y="1159052"/>
            <a:ext cx="2584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400" b="1" dirty="0" smtClean="0">
                <a:solidFill>
                  <a:srgbClr val="0070C0"/>
                </a:solidFill>
              </a:rPr>
              <a:t>Sjekkliste</a:t>
            </a:r>
          </a:p>
          <a:p>
            <a:pPr algn="ctr"/>
            <a:r>
              <a:rPr lang="nb-NO" sz="1400" b="1" dirty="0" smtClean="0">
                <a:solidFill>
                  <a:srgbClr val="0070C0"/>
                </a:solidFill>
              </a:rPr>
              <a:t>INTRAHOSPITAL TRANSPORT</a:t>
            </a:r>
            <a:endParaRPr lang="nb-NO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ktangel 7"/>
          <p:cNvSpPr/>
          <p:nvPr/>
        </p:nvSpPr>
        <p:spPr>
          <a:xfrm>
            <a:off x="3448595" y="1070389"/>
            <a:ext cx="2908670" cy="61188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 rotWithShape="1">
          <a:blip r:embed="rId2"/>
          <a:srcRect b="7517"/>
          <a:stretch/>
        </p:blipFill>
        <p:spPr>
          <a:xfrm>
            <a:off x="3498706" y="1119582"/>
            <a:ext cx="2656105" cy="523607"/>
          </a:xfrm>
          <a:prstGeom prst="rect">
            <a:avLst/>
          </a:prstGeom>
        </p:spPr>
      </p:pic>
      <p:sp>
        <p:nvSpPr>
          <p:cNvPr id="11" name="TekstSylinder 10"/>
          <p:cNvSpPr txBox="1"/>
          <p:nvPr/>
        </p:nvSpPr>
        <p:spPr>
          <a:xfrm>
            <a:off x="496387" y="2126476"/>
            <a:ext cx="37679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 smtClean="0">
                <a:solidFill>
                  <a:schemeClr val="bg1"/>
                </a:solidFill>
              </a:rPr>
              <a:t>FORBEREDELSER - LEGE:</a:t>
            </a:r>
            <a:endParaRPr lang="nb-NO" sz="1200" b="1" dirty="0">
              <a:solidFill>
                <a:schemeClr val="bg1"/>
              </a:solidFill>
            </a:endParaRPr>
          </a:p>
        </p:txBody>
      </p:sp>
      <p:sp>
        <p:nvSpPr>
          <p:cNvPr id="12" name="TekstSylinder 11"/>
          <p:cNvSpPr txBox="1"/>
          <p:nvPr/>
        </p:nvSpPr>
        <p:spPr>
          <a:xfrm>
            <a:off x="531221" y="8650926"/>
            <a:ext cx="15936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 smtClean="0">
                <a:solidFill>
                  <a:schemeClr val="bg1"/>
                </a:solidFill>
              </a:rPr>
              <a:t>CNS og SMERTER :</a:t>
            </a:r>
            <a:endParaRPr lang="nb-NO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Tabell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290810"/>
              </p:ext>
            </p:extLst>
          </p:nvPr>
        </p:nvGraphicFramePr>
        <p:xfrm>
          <a:off x="496387" y="1716543"/>
          <a:ext cx="5871823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2135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  <a:gridCol w="338866">
                  <a:extLst>
                    <a:ext uri="{9D8B030D-6E8A-4147-A177-3AD203B41FA5}">
                      <a16:colId xmlns:a16="http://schemas.microsoft.com/office/drawing/2014/main" val="1067670853"/>
                    </a:ext>
                  </a:extLst>
                </a:gridCol>
                <a:gridCol w="370822">
                  <a:extLst>
                    <a:ext uri="{9D8B030D-6E8A-4147-A177-3AD203B41FA5}">
                      <a16:colId xmlns:a16="http://schemas.microsoft.com/office/drawing/2014/main" val="2505209673"/>
                    </a:ext>
                  </a:extLst>
                </a:gridCol>
              </a:tblGrid>
              <a:tr h="165513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VURDERINGER</a:t>
                      </a:r>
                      <a:r>
                        <a:rPr lang="nb-NO" sz="1000" baseline="0" dirty="0" smtClean="0"/>
                        <a:t> – LEGE</a:t>
                      </a:r>
                      <a:endParaRPr lang="nb-NO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Ja</a:t>
                      </a:r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IA*</a:t>
                      </a:r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Anestesilege vurderer følgebehov (</a:t>
                      </a:r>
                      <a:r>
                        <a:rPr lang="nb-NO" sz="1000" dirty="0" err="1" smtClean="0"/>
                        <a:t>int.spl</a:t>
                      </a:r>
                      <a:r>
                        <a:rPr lang="nb-NO" sz="1000" dirty="0" smtClean="0"/>
                        <a:t>., </a:t>
                      </a:r>
                      <a:r>
                        <a:rPr lang="nb-NO" sz="1000" dirty="0" err="1" smtClean="0"/>
                        <a:t>ane.spl</a:t>
                      </a:r>
                      <a:r>
                        <a:rPr lang="nb-NO" sz="1000" dirty="0" smtClean="0"/>
                        <a:t>., lege) </a:t>
                      </a:r>
                      <a:r>
                        <a:rPr lang="nb-NO" sz="1000" b="1" dirty="0" smtClean="0"/>
                        <a:t>Vakttelefon</a:t>
                      </a:r>
                      <a:r>
                        <a:rPr lang="nb-NO" sz="1000" b="1" baseline="0" dirty="0" smtClean="0"/>
                        <a:t>: 1500</a:t>
                      </a:r>
                      <a:endParaRPr lang="nb-NO" sz="1000" dirty="0" smtClean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2470538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Utfør risikoanalyse av transport og behandlingsstrategi ved komplikasjoner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Vurder behov for </a:t>
                      </a:r>
                      <a:r>
                        <a:rPr lang="nb-NO" sz="1000" dirty="0" err="1" smtClean="0"/>
                        <a:t>analgosedasjon</a:t>
                      </a:r>
                      <a:r>
                        <a:rPr lang="nb-NO" sz="1000" dirty="0" smtClean="0"/>
                        <a:t> og </a:t>
                      </a:r>
                      <a:r>
                        <a:rPr lang="nb-NO" sz="1000" dirty="0" err="1" smtClean="0"/>
                        <a:t>muskelrelaksjon</a:t>
                      </a:r>
                      <a:r>
                        <a:rPr lang="nb-NO" sz="1000" baseline="0" dirty="0" smtClean="0"/>
                        <a:t> (unngå hoste og uro)</a:t>
                      </a:r>
                      <a:endParaRPr lang="nb-NO" sz="1000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Vurder</a:t>
                      </a:r>
                      <a:r>
                        <a:rPr lang="nb-NO" sz="1000" baseline="0" dirty="0" smtClean="0"/>
                        <a:t> hvilke infusjoner som kan kobles fra under transport</a:t>
                      </a:r>
                      <a:endParaRPr lang="nb-NO" sz="1000" dirty="0" smtClean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</a:tbl>
          </a:graphicData>
        </a:graphic>
      </p:graphicFrame>
      <p:graphicFrame>
        <p:nvGraphicFramePr>
          <p:cNvPr id="14" name="Tabell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684928"/>
              </p:ext>
            </p:extLst>
          </p:nvPr>
        </p:nvGraphicFramePr>
        <p:xfrm>
          <a:off x="498181" y="2962290"/>
          <a:ext cx="5871823" cy="883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165720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  <a:gridCol w="330499">
                  <a:extLst>
                    <a:ext uri="{9D8B030D-6E8A-4147-A177-3AD203B41FA5}">
                      <a16:colId xmlns:a16="http://schemas.microsoft.com/office/drawing/2014/main" val="1067670853"/>
                    </a:ext>
                  </a:extLst>
                </a:gridCol>
                <a:gridCol w="375604">
                  <a:extLst>
                    <a:ext uri="{9D8B030D-6E8A-4147-A177-3AD203B41FA5}">
                      <a16:colId xmlns:a16="http://schemas.microsoft.com/office/drawing/2014/main" val="2505209673"/>
                    </a:ext>
                  </a:extLst>
                </a:gridCol>
              </a:tblGrid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KOMMUNIKASJON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Ja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IA*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CT-lab</a:t>
                      </a:r>
                      <a:r>
                        <a:rPr lang="nb-NO" sz="1000" baseline="0" dirty="0" smtClean="0"/>
                        <a:t> </a:t>
                      </a:r>
                      <a:r>
                        <a:rPr lang="nb-NO" sz="1000" baseline="0" dirty="0" err="1" smtClean="0"/>
                        <a:t>tlf</a:t>
                      </a:r>
                      <a:r>
                        <a:rPr lang="nb-NO" sz="1000" baseline="0" dirty="0" smtClean="0"/>
                        <a:t>: </a:t>
                      </a:r>
                      <a:r>
                        <a:rPr lang="nb-NO" sz="1000" b="1" baseline="0" dirty="0" smtClean="0"/>
                        <a:t>6067      </a:t>
                      </a:r>
                      <a:r>
                        <a:rPr lang="nb-NO" sz="1000" dirty="0" smtClean="0"/>
                        <a:t>Røntgen</a:t>
                      </a:r>
                      <a:r>
                        <a:rPr lang="nb-NO" sz="1000" baseline="0" dirty="0" smtClean="0"/>
                        <a:t> vakttelefon: </a:t>
                      </a:r>
                      <a:r>
                        <a:rPr lang="nb-NO" sz="1000" b="1" baseline="0" dirty="0" smtClean="0"/>
                        <a:t>6365</a:t>
                      </a:r>
                      <a:endParaRPr lang="nb-NO" sz="1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0538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Ring CT-lab</a:t>
                      </a:r>
                      <a:r>
                        <a:rPr lang="nb-NO" sz="1000" baseline="0" dirty="0" smtClean="0"/>
                        <a:t> og avtal tidspunkt. Be de klargjøre  lang ledning til sentralt O₂-uttak i veggen (nederste skuff i anestesibordet)</a:t>
                      </a:r>
                      <a:endParaRPr lang="nb-NO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</a:tbl>
          </a:graphicData>
        </a:graphic>
      </p:graphicFrame>
      <p:graphicFrame>
        <p:nvGraphicFramePr>
          <p:cNvPr id="15" name="Tabell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566856"/>
              </p:ext>
            </p:extLst>
          </p:nvPr>
        </p:nvGraphicFramePr>
        <p:xfrm>
          <a:off x="500420" y="3870833"/>
          <a:ext cx="2913745" cy="9921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7401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  <a:gridCol w="317351">
                  <a:extLst>
                    <a:ext uri="{9D8B030D-6E8A-4147-A177-3AD203B41FA5}">
                      <a16:colId xmlns:a16="http://schemas.microsoft.com/office/drawing/2014/main" val="1067670853"/>
                    </a:ext>
                  </a:extLst>
                </a:gridCol>
                <a:gridCol w="358993">
                  <a:extLst>
                    <a:ext uri="{9D8B030D-6E8A-4147-A177-3AD203B41FA5}">
                      <a16:colId xmlns:a16="http://schemas.microsoft.com/office/drawing/2014/main" val="2505209673"/>
                    </a:ext>
                  </a:extLst>
                </a:gridCol>
              </a:tblGrid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UTSTYR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Ja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IA*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baseline="0" dirty="0" smtClean="0"/>
                        <a:t>Hamilton T1 eller C3 ved </a:t>
                      </a:r>
                      <a:r>
                        <a:rPr lang="nb-NO" sz="1000" baseline="0" dirty="0" err="1" smtClean="0"/>
                        <a:t>Sedaconda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0538"/>
                  </a:ext>
                </a:extLst>
              </a:tr>
              <a:tr h="260668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Full</a:t>
                      </a:r>
                      <a:r>
                        <a:rPr lang="nb-NO" sz="1000" baseline="0" dirty="0" smtClean="0"/>
                        <a:t> O</a:t>
                      </a:r>
                      <a:r>
                        <a:rPr lang="nb-NO" sz="1000" dirty="0" smtClean="0"/>
                        <a:t>₂-kolbe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Medikamentveske og </a:t>
                      </a:r>
                      <a:r>
                        <a:rPr lang="nb-NO" sz="1000" dirty="0" err="1" smtClean="0"/>
                        <a:t>transportsekk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</a:tbl>
          </a:graphicData>
        </a:graphic>
      </p:graphicFrame>
      <p:graphicFrame>
        <p:nvGraphicFramePr>
          <p:cNvPr id="16" name="Tabell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773104"/>
              </p:ext>
            </p:extLst>
          </p:nvPr>
        </p:nvGraphicFramePr>
        <p:xfrm>
          <a:off x="3478828" y="3867716"/>
          <a:ext cx="2878437" cy="975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95831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  <a:gridCol w="316334">
                  <a:extLst>
                    <a:ext uri="{9D8B030D-6E8A-4147-A177-3AD203B41FA5}">
                      <a16:colId xmlns:a16="http://schemas.microsoft.com/office/drawing/2014/main" val="1067670853"/>
                    </a:ext>
                  </a:extLst>
                </a:gridCol>
                <a:gridCol w="366272">
                  <a:extLst>
                    <a:ext uri="{9D8B030D-6E8A-4147-A177-3AD203B41FA5}">
                      <a16:colId xmlns:a16="http://schemas.microsoft.com/office/drawing/2014/main" val="2505209673"/>
                    </a:ext>
                  </a:extLst>
                </a:gridCol>
              </a:tblGrid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UTSTYR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Ja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IA*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Medikamenter til</a:t>
                      </a:r>
                      <a:r>
                        <a:rPr lang="nb-NO" sz="1000" baseline="0" dirty="0" smtClean="0"/>
                        <a:t> bolusinjeksjon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0538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err="1" smtClean="0"/>
                        <a:t>Ambubag</a:t>
                      </a:r>
                      <a:r>
                        <a:rPr lang="nb-NO" sz="1000" baseline="0" dirty="0" smtClean="0"/>
                        <a:t> med </a:t>
                      </a:r>
                      <a:r>
                        <a:rPr lang="nb-NO" sz="1000" baseline="0" dirty="0" smtClean="0"/>
                        <a:t>PEEP-ventil og maske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Brakett</a:t>
                      </a:r>
                      <a:r>
                        <a:rPr lang="nb-NO" sz="1000" baseline="0" dirty="0" smtClean="0"/>
                        <a:t> til å feste X2 til seng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</a:tbl>
          </a:graphicData>
        </a:graphic>
      </p:graphicFrame>
      <p:graphicFrame>
        <p:nvGraphicFramePr>
          <p:cNvPr id="17" name="Tabell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168691"/>
              </p:ext>
            </p:extLst>
          </p:nvPr>
        </p:nvGraphicFramePr>
        <p:xfrm>
          <a:off x="500420" y="4908726"/>
          <a:ext cx="2913745" cy="1463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42780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  <a:gridCol w="311972">
                  <a:extLst>
                    <a:ext uri="{9D8B030D-6E8A-4147-A177-3AD203B41FA5}">
                      <a16:colId xmlns:a16="http://schemas.microsoft.com/office/drawing/2014/main" val="1067670853"/>
                    </a:ext>
                  </a:extLst>
                </a:gridCol>
                <a:gridCol w="358993">
                  <a:extLst>
                    <a:ext uri="{9D8B030D-6E8A-4147-A177-3AD203B41FA5}">
                      <a16:colId xmlns:a16="http://schemas.microsoft.com/office/drawing/2014/main" val="2505209673"/>
                    </a:ext>
                  </a:extLst>
                </a:gridCol>
              </a:tblGrid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A</a:t>
                      </a:r>
                      <a:r>
                        <a:rPr lang="nb-NO" sz="1000" baseline="0" dirty="0" smtClean="0"/>
                        <a:t> - AIRWAY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Ja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IA*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pPr lvl="0"/>
                      <a:r>
                        <a:rPr lang="nb-NO" sz="1000" dirty="0" smtClean="0"/>
                        <a:t>Kontroll av tubeposisjon                     cm: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pPr lvl="0"/>
                      <a:r>
                        <a:rPr lang="nb-NO" sz="1000" dirty="0" smtClean="0"/>
                        <a:t>Auskultere over begge</a:t>
                      </a:r>
                      <a:r>
                        <a:rPr lang="nb-NO" sz="1000" baseline="0" dirty="0" smtClean="0"/>
                        <a:t> lunger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Sikre</a:t>
                      </a:r>
                      <a:r>
                        <a:rPr lang="nb-NO" sz="1000" baseline="0" dirty="0" smtClean="0"/>
                        <a:t> tube/</a:t>
                      </a:r>
                      <a:r>
                        <a:rPr lang="nb-NO" sz="1000" baseline="0" dirty="0" err="1" smtClean="0"/>
                        <a:t>tach</a:t>
                      </a:r>
                      <a:r>
                        <a:rPr lang="nb-NO" sz="1000" baseline="0" dirty="0" smtClean="0"/>
                        <a:t> 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err="1" smtClean="0"/>
                        <a:t>Trachealsuge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917686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Fjerne</a:t>
                      </a:r>
                      <a:r>
                        <a:rPr lang="nb-NO" sz="1000" baseline="0" dirty="0" smtClean="0"/>
                        <a:t> sekret i munn/svelg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070986"/>
                  </a:ext>
                </a:extLst>
              </a:tr>
            </a:tbl>
          </a:graphicData>
        </a:graphic>
      </p:graphicFrame>
      <p:graphicFrame>
        <p:nvGraphicFramePr>
          <p:cNvPr id="18" name="Tabell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149159"/>
              </p:ext>
            </p:extLst>
          </p:nvPr>
        </p:nvGraphicFramePr>
        <p:xfrm>
          <a:off x="3478827" y="4893021"/>
          <a:ext cx="2878438" cy="1463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95832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  <a:gridCol w="288867">
                  <a:extLst>
                    <a:ext uri="{9D8B030D-6E8A-4147-A177-3AD203B41FA5}">
                      <a16:colId xmlns:a16="http://schemas.microsoft.com/office/drawing/2014/main" val="1067670853"/>
                    </a:ext>
                  </a:extLst>
                </a:gridCol>
                <a:gridCol w="393739">
                  <a:extLst>
                    <a:ext uri="{9D8B030D-6E8A-4147-A177-3AD203B41FA5}">
                      <a16:colId xmlns:a16="http://schemas.microsoft.com/office/drawing/2014/main" val="2505209673"/>
                    </a:ext>
                  </a:extLst>
                </a:gridCol>
              </a:tblGrid>
              <a:tr h="235919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B</a:t>
                      </a:r>
                      <a:r>
                        <a:rPr lang="nb-NO" sz="1000" baseline="0" dirty="0" smtClean="0"/>
                        <a:t> - BREATHING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Ja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IA*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Klargjør</a:t>
                      </a:r>
                      <a:r>
                        <a:rPr lang="nb-NO" sz="1000" baseline="0" dirty="0" smtClean="0"/>
                        <a:t> transportrespirator T1 eller C3</a:t>
                      </a:r>
                      <a:endParaRPr lang="nb-NO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137858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Kontroller</a:t>
                      </a:r>
                      <a:r>
                        <a:rPr lang="nb-NO" sz="1000" baseline="0" dirty="0" smtClean="0"/>
                        <a:t> tetthet og </a:t>
                      </a:r>
                      <a:r>
                        <a:rPr lang="nb-NO" sz="1000" baseline="0" dirty="0" err="1" smtClean="0"/>
                        <a:t>flowsensor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Kontroller </a:t>
                      </a:r>
                      <a:r>
                        <a:rPr lang="nb-NO" sz="1000" baseline="0" dirty="0" smtClean="0"/>
                        <a:t>innstillinger (lege)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err="1" smtClean="0"/>
                        <a:t>FiO</a:t>
                      </a:r>
                      <a:r>
                        <a:rPr lang="nb-NO" sz="1000" dirty="0" smtClean="0"/>
                        <a:t>₂ økes med 10-20%</a:t>
                      </a:r>
                      <a:r>
                        <a:rPr lang="nb-NO" sz="1000" baseline="0" dirty="0" smtClean="0"/>
                        <a:t> 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  <a:tr h="21918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Blodgasskontroll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917686"/>
                  </a:ext>
                </a:extLst>
              </a:tr>
            </a:tbl>
          </a:graphicData>
        </a:graphic>
      </p:graphicFrame>
      <p:graphicFrame>
        <p:nvGraphicFramePr>
          <p:cNvPr id="19" name="Tabell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692906"/>
              </p:ext>
            </p:extLst>
          </p:nvPr>
        </p:nvGraphicFramePr>
        <p:xfrm>
          <a:off x="496387" y="6420053"/>
          <a:ext cx="2913745" cy="1219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41434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  <a:gridCol w="313318">
                  <a:extLst>
                    <a:ext uri="{9D8B030D-6E8A-4147-A177-3AD203B41FA5}">
                      <a16:colId xmlns:a16="http://schemas.microsoft.com/office/drawing/2014/main" val="1067670853"/>
                    </a:ext>
                  </a:extLst>
                </a:gridCol>
                <a:gridCol w="358993">
                  <a:extLst>
                    <a:ext uri="{9D8B030D-6E8A-4147-A177-3AD203B41FA5}">
                      <a16:colId xmlns:a16="http://schemas.microsoft.com/office/drawing/2014/main" val="2505209673"/>
                    </a:ext>
                  </a:extLst>
                </a:gridCol>
              </a:tblGrid>
              <a:tr h="243741">
                <a:tc>
                  <a:txBody>
                    <a:bodyPr/>
                    <a:lstStyle/>
                    <a:p>
                      <a:r>
                        <a:rPr lang="nb-NO" sz="1000" baseline="0" dirty="0" smtClean="0"/>
                        <a:t>C - CIRCULATION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Ja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IA*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43741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Arteriekran festet</a:t>
                      </a:r>
                      <a:r>
                        <a:rPr lang="nb-NO" sz="1000" baseline="0" dirty="0" smtClean="0"/>
                        <a:t> og kontrollert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0538"/>
                  </a:ext>
                </a:extLst>
              </a:tr>
              <a:tr h="243741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SVK/PVK festet og kontrollert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43741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Transduser tapet på overarm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  <a:tr h="243741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Ringer</a:t>
                      </a:r>
                      <a:r>
                        <a:rPr lang="nb-NO" sz="1000" baseline="0" dirty="0" smtClean="0"/>
                        <a:t> A. koblet til PVK/CVP-løp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</a:tbl>
          </a:graphicData>
        </a:graphic>
      </p:graphicFrame>
      <p:graphicFrame>
        <p:nvGraphicFramePr>
          <p:cNvPr id="20" name="Tabell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606954"/>
              </p:ext>
            </p:extLst>
          </p:nvPr>
        </p:nvGraphicFramePr>
        <p:xfrm>
          <a:off x="3477893" y="6425994"/>
          <a:ext cx="2879560" cy="12156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91387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  <a:gridCol w="311971">
                  <a:extLst>
                    <a:ext uri="{9D8B030D-6E8A-4147-A177-3AD203B41FA5}">
                      <a16:colId xmlns:a16="http://schemas.microsoft.com/office/drawing/2014/main" val="1067670853"/>
                    </a:ext>
                  </a:extLst>
                </a:gridCol>
                <a:gridCol w="376202">
                  <a:extLst>
                    <a:ext uri="{9D8B030D-6E8A-4147-A177-3AD203B41FA5}">
                      <a16:colId xmlns:a16="http://schemas.microsoft.com/office/drawing/2014/main" val="2505209673"/>
                    </a:ext>
                  </a:extLst>
                </a:gridCol>
              </a:tblGrid>
              <a:tr h="262849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D</a:t>
                      </a:r>
                      <a:r>
                        <a:rPr lang="nb-NO" sz="1000" baseline="0" dirty="0" smtClean="0"/>
                        <a:t> - DRUGS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Ja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IA*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62849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Begrense antall infusjoner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0538"/>
                  </a:ext>
                </a:extLst>
              </a:tr>
              <a:tr h="262849">
                <a:tc>
                  <a:txBody>
                    <a:bodyPr/>
                    <a:lstStyle/>
                    <a:p>
                      <a:r>
                        <a:rPr lang="nb-NO" sz="1000" baseline="0" dirty="0" smtClean="0"/>
                        <a:t>Medikamenter til bolusinjeksjon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427130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Medikamenter</a:t>
                      </a:r>
                      <a:r>
                        <a:rPr lang="nb-NO" sz="1000" baseline="0" dirty="0" smtClean="0"/>
                        <a:t> til infusjon</a:t>
                      </a:r>
                    </a:p>
                    <a:p>
                      <a:r>
                        <a:rPr lang="nb-NO" sz="1000" b="1" baseline="0" dirty="0" smtClean="0"/>
                        <a:t>(Minimum 2 timer)</a:t>
                      </a:r>
                      <a:endParaRPr lang="nb-NO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</a:tbl>
          </a:graphicData>
        </a:graphic>
      </p:graphicFrame>
      <p:graphicFrame>
        <p:nvGraphicFramePr>
          <p:cNvPr id="22" name="Tabell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487005"/>
              </p:ext>
            </p:extLst>
          </p:nvPr>
        </p:nvGraphicFramePr>
        <p:xfrm>
          <a:off x="500419" y="7668224"/>
          <a:ext cx="5856846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6846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</a:tblGrid>
              <a:tr h="233649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FORBEREDELSE</a:t>
                      </a:r>
                      <a:r>
                        <a:rPr lang="nb-NO" sz="1000" baseline="0" dirty="0" smtClean="0"/>
                        <a:t> PÅ INTENSIV:      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1. Tøm kateteret</a:t>
                      </a:r>
                      <a:r>
                        <a:rPr lang="nb-NO" sz="1000" baseline="0" dirty="0" smtClean="0"/>
                        <a:t> og plasser det på </a:t>
                      </a:r>
                      <a:r>
                        <a:rPr lang="nb-NO" sz="1000" dirty="0" smtClean="0"/>
                        <a:t>mellom</a:t>
                      </a:r>
                      <a:r>
                        <a:rPr lang="nb-NO" sz="1000" baseline="0" dirty="0" smtClean="0"/>
                        <a:t> beina til pasienten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1. S</a:t>
                      </a:r>
                      <a:r>
                        <a:rPr lang="nb-NO" sz="1000" baseline="0" dirty="0" smtClean="0"/>
                        <a:t>ikre dren og plasser det mellom beina til pasienten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3. Ventrikkelen</a:t>
                      </a:r>
                      <a:r>
                        <a:rPr lang="nb-NO" sz="1000" baseline="0" dirty="0" smtClean="0"/>
                        <a:t> tømmes, sonden proppes og posen kobles fra eller plassers mellom beina til pasienten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4. Lukk rulleklemmen på arterietrykkstettet</a:t>
                      </a:r>
                      <a:r>
                        <a:rPr lang="nb-NO" sz="1000" baseline="0" dirty="0" smtClean="0"/>
                        <a:t> og legg overtrykksmansjett med </a:t>
                      </a:r>
                      <a:r>
                        <a:rPr lang="nb-NO" sz="1000" baseline="0" dirty="0" err="1" smtClean="0"/>
                        <a:t>NaCl</a:t>
                      </a:r>
                      <a:r>
                        <a:rPr lang="nb-NO" sz="1000" baseline="0" dirty="0" smtClean="0"/>
                        <a:t> mellom beina til pasienten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888447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5. Infusjonspumper</a:t>
                      </a:r>
                      <a:r>
                        <a:rPr lang="nb-NO" sz="1000" baseline="0" dirty="0" smtClean="0"/>
                        <a:t> legges i sengen langs siden (</a:t>
                      </a:r>
                      <a:r>
                        <a:rPr lang="nb-NO" sz="1000" baseline="0" dirty="0" err="1" smtClean="0"/>
                        <a:t>max</a:t>
                      </a:r>
                      <a:r>
                        <a:rPr lang="nb-NO" sz="1000" baseline="0" dirty="0" smtClean="0"/>
                        <a:t>. 3 stk.)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246261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6. X2</a:t>
                      </a:r>
                      <a:r>
                        <a:rPr lang="nb-NO" sz="1000" baseline="0" dirty="0" smtClean="0"/>
                        <a:t> festes med brakett til sengens hode-ende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190500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7. Hvis</a:t>
                      </a:r>
                      <a:r>
                        <a:rPr lang="nb-NO" sz="1000" baseline="0" dirty="0" smtClean="0"/>
                        <a:t> </a:t>
                      </a:r>
                      <a:r>
                        <a:rPr lang="nb-NO" sz="1000" baseline="0" dirty="0" err="1" smtClean="0"/>
                        <a:t>Sedaconda</a:t>
                      </a:r>
                      <a:r>
                        <a:rPr lang="nb-NO" sz="1000" baseline="0" dirty="0" smtClean="0"/>
                        <a:t> pågår, klargjør C3 respirator for transport etter egen prosedyre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798207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8. Transportrespiratoren settes i fotenden </a:t>
                      </a:r>
                      <a:r>
                        <a:rPr lang="nb-NO" sz="1000" baseline="0" dirty="0" smtClean="0"/>
                        <a:t>og kobles til </a:t>
                      </a:r>
                      <a:r>
                        <a:rPr lang="nb-NO" sz="1000" b="1" baseline="0" dirty="0" smtClean="0"/>
                        <a:t>full </a:t>
                      </a:r>
                      <a:r>
                        <a:rPr lang="nb-NO" sz="1000" baseline="0" dirty="0" smtClean="0"/>
                        <a:t>O₂-kolbe som henges på sengekanten i fotenden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584329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9. Koble pasienten over</a:t>
                      </a:r>
                      <a:r>
                        <a:rPr lang="nb-NO" sz="1000" baseline="0" dirty="0" smtClean="0"/>
                        <a:t> på transportrespiratoren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891066"/>
                  </a:ext>
                </a:extLst>
              </a:tr>
              <a:tr h="23364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b="1" dirty="0" smtClean="0"/>
                        <a:t>KONTROLLER</a:t>
                      </a:r>
                      <a:r>
                        <a:rPr lang="nb-NO" sz="1000" b="1" baseline="0" dirty="0" smtClean="0"/>
                        <a:t> ORGANSTATUS – ABCD – BLODGASSKONTROLL </a:t>
                      </a:r>
                      <a:endParaRPr lang="nb-NO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431786"/>
                  </a:ext>
                </a:extLst>
              </a:tr>
            </a:tbl>
          </a:graphicData>
        </a:graphic>
      </p:graphicFrame>
      <p:sp>
        <p:nvSpPr>
          <p:cNvPr id="26" name="TekstSylinder 25"/>
          <p:cNvSpPr txBox="1"/>
          <p:nvPr/>
        </p:nvSpPr>
        <p:spPr>
          <a:xfrm>
            <a:off x="5420993" y="10489565"/>
            <a:ext cx="10814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 smtClean="0"/>
              <a:t>*IA: ikke aktuelt</a:t>
            </a:r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67159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444138" y="1002057"/>
            <a:ext cx="5962042" cy="723748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417278"/>
              </p:ext>
            </p:extLst>
          </p:nvPr>
        </p:nvGraphicFramePr>
        <p:xfrm>
          <a:off x="500419" y="1047189"/>
          <a:ext cx="5856846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6846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</a:tblGrid>
              <a:tr h="23634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FORFLYTNING</a:t>
                      </a:r>
                      <a:r>
                        <a:rPr lang="nb-NO" sz="1000" baseline="0" dirty="0" smtClean="0"/>
                        <a:t> SENG                 </a:t>
                      </a:r>
                      <a:r>
                        <a:rPr lang="nb-NO" sz="1000" baseline="0" dirty="0" smtClean="0"/>
                        <a:t>CT-BORD – </a:t>
                      </a:r>
                      <a:r>
                        <a:rPr lang="nb-NO" sz="1000" baseline="0" dirty="0" smtClean="0">
                          <a:solidFill>
                            <a:srgbClr val="FF0000"/>
                          </a:solidFill>
                        </a:rPr>
                        <a:t>INTENSIVPASIENTEN SKAL ALLTID INN I CT MED BEINA FØRST</a:t>
                      </a:r>
                      <a:endParaRPr lang="nb-NO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b="0" dirty="0" smtClean="0"/>
                        <a:t>1. </a:t>
                      </a:r>
                      <a:r>
                        <a:rPr lang="nb-NO" sz="1000" dirty="0" smtClean="0"/>
                        <a:t>Koble </a:t>
                      </a:r>
                      <a:r>
                        <a:rPr lang="nb-NO" sz="1000" baseline="0" dirty="0" smtClean="0"/>
                        <a:t>respiratoren over til sentralt O₂-uttak i veggen</a:t>
                      </a:r>
                      <a:endParaRPr lang="nb-NO" sz="10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0538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2. Plasser</a:t>
                      </a:r>
                      <a:r>
                        <a:rPr lang="nb-NO" sz="1000" baseline="0" dirty="0" smtClean="0"/>
                        <a:t> respiratoren over på CT-bordet på enden lengst bort fra CT-maskinen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b="0" dirty="0" smtClean="0"/>
                        <a:t>3</a:t>
                      </a:r>
                      <a:r>
                        <a:rPr lang="nb-NO" sz="1000" b="0" baseline="0" dirty="0" smtClean="0"/>
                        <a:t>. Plasser pumpene over på CT-bordet på enden lengst bort fra CT-maskinen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4. Legg</a:t>
                      </a:r>
                      <a:r>
                        <a:rPr lang="nb-NO" sz="1000" baseline="0" dirty="0" smtClean="0"/>
                        <a:t> X2 mellom beina til pasienten 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5. Flytt pasienten til</a:t>
                      </a:r>
                      <a:r>
                        <a:rPr lang="nb-NO" sz="1000" baseline="0" dirty="0" smtClean="0"/>
                        <a:t> CT-bordet. En person støtter tube/</a:t>
                      </a:r>
                      <a:r>
                        <a:rPr lang="nb-NO" sz="1000" baseline="0" dirty="0" err="1" smtClean="0"/>
                        <a:t>trach</a:t>
                      </a:r>
                      <a:r>
                        <a:rPr lang="nb-NO" sz="1000" baseline="0" dirty="0" smtClean="0"/>
                        <a:t> ved overflytningen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917686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6. F</a:t>
                      </a:r>
                      <a:r>
                        <a:rPr lang="nb-NO" sz="1000" baseline="0" dirty="0" smtClean="0"/>
                        <a:t>est alle løse ledninger og slanger og sjekk at ingen ting er i klem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665936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b="1" dirty="0" smtClean="0"/>
                        <a:t>Sykepleier(e)</a:t>
                      </a:r>
                      <a:r>
                        <a:rPr lang="nb-NO" sz="1000" b="1" baseline="0" dirty="0" smtClean="0"/>
                        <a:t> kler på seg </a:t>
                      </a:r>
                      <a:r>
                        <a:rPr lang="nb-NO" sz="1000" b="1" baseline="0" dirty="0" err="1" smtClean="0"/>
                        <a:t>blyfrakk</a:t>
                      </a:r>
                      <a:r>
                        <a:rPr lang="nb-NO" sz="1000" b="1" baseline="0" dirty="0" smtClean="0"/>
                        <a:t> og står inne hos pasienten under undersøkelsen</a:t>
                      </a:r>
                      <a:endParaRPr lang="nb-NO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074682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228600" marR="0" lvl="0" indent="-2286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7"/>
                        <a:tabLst/>
                        <a:defRPr/>
                      </a:pPr>
                      <a:r>
                        <a:rPr lang="nb-NO" sz="1000" b="0" baseline="0" dirty="0" smtClean="0"/>
                        <a:t>Bruk funksjonen «Inspiratorisk hold» på respiratoren ved CT </a:t>
                      </a:r>
                      <a:r>
                        <a:rPr lang="nb-NO" sz="1000" b="0" baseline="0" dirty="0" err="1" smtClean="0"/>
                        <a:t>thorax</a:t>
                      </a:r>
                      <a:r>
                        <a:rPr lang="nb-NO" sz="1000" b="0" baseline="0" dirty="0" smtClean="0"/>
                        <a:t>. Synkroniseres i forhold til når CT-maskinen sier «Trekk pusten inn»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389121"/>
                  </a:ext>
                </a:extLst>
              </a:tr>
            </a:tbl>
          </a:graphicData>
        </a:graphic>
      </p:graphicFrame>
      <p:sp>
        <p:nvSpPr>
          <p:cNvPr id="13" name="Pil høyre 12"/>
          <p:cNvSpPr/>
          <p:nvPr/>
        </p:nvSpPr>
        <p:spPr>
          <a:xfrm>
            <a:off x="1714500" y="1090323"/>
            <a:ext cx="342900" cy="127000"/>
          </a:xfrm>
          <a:prstGeom prst="rightArrow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14" name="Tabell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260932"/>
              </p:ext>
            </p:extLst>
          </p:nvPr>
        </p:nvGraphicFramePr>
        <p:xfrm>
          <a:off x="498991" y="3430762"/>
          <a:ext cx="5856846" cy="1463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856846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</a:tblGrid>
              <a:tr h="236345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FORFLYTNING </a:t>
                      </a:r>
                      <a:r>
                        <a:rPr lang="nb-NO" sz="1000" baseline="0" dirty="0" smtClean="0"/>
                        <a:t>CT-BORD                SENG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1. Flytt pasienten over i sengen. </a:t>
                      </a:r>
                      <a:r>
                        <a:rPr lang="nb-NO" sz="1000" baseline="0" dirty="0" smtClean="0"/>
                        <a:t>En person støtter tube/</a:t>
                      </a:r>
                      <a:r>
                        <a:rPr lang="nb-NO" sz="1000" baseline="0" dirty="0" err="1" smtClean="0"/>
                        <a:t>trach</a:t>
                      </a:r>
                      <a:r>
                        <a:rPr lang="nb-NO" sz="1000" baseline="0" dirty="0" smtClean="0"/>
                        <a:t> ved overflytning</a:t>
                      </a:r>
                      <a:endParaRPr lang="nb-NO" sz="10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0538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2. Koble X2 til</a:t>
                      </a:r>
                      <a:r>
                        <a:rPr lang="nb-NO" sz="1000" baseline="0" dirty="0" smtClean="0"/>
                        <a:t> brakett på sengens </a:t>
                      </a:r>
                      <a:r>
                        <a:rPr lang="nb-NO" sz="1000" baseline="0" dirty="0" err="1" smtClean="0"/>
                        <a:t>hodeende</a:t>
                      </a:r>
                      <a:r>
                        <a:rPr lang="nb-NO" sz="1000" baseline="0" dirty="0" smtClean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3</a:t>
                      </a:r>
                      <a:r>
                        <a:rPr lang="nb-NO" sz="1000" baseline="0" dirty="0" smtClean="0"/>
                        <a:t>. Infusjonspumper legges i sengen langs siden</a:t>
                      </a:r>
                      <a:endParaRPr lang="nb-NO" sz="10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4. Respiratoren flyttes over i fotenden</a:t>
                      </a:r>
                      <a:r>
                        <a:rPr lang="nb-NO" sz="1000" baseline="0" dirty="0" smtClean="0"/>
                        <a:t> av sengen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  <a:tr h="236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5. Koble respiratoren over til O₂-kolben som henges</a:t>
                      </a:r>
                      <a:r>
                        <a:rPr lang="nb-NO" sz="1000" baseline="0" dirty="0" smtClean="0"/>
                        <a:t> på sengekanten i fotenden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917686"/>
                  </a:ext>
                </a:extLst>
              </a:tr>
            </a:tbl>
          </a:graphicData>
        </a:graphic>
      </p:graphicFrame>
      <p:sp>
        <p:nvSpPr>
          <p:cNvPr id="15" name="Pil høyre 14"/>
          <p:cNvSpPr/>
          <p:nvPr/>
        </p:nvSpPr>
        <p:spPr>
          <a:xfrm>
            <a:off x="1901084" y="3475216"/>
            <a:ext cx="342900" cy="127000"/>
          </a:xfrm>
          <a:prstGeom prst="rightArrow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16" name="Tabell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257381"/>
              </p:ext>
            </p:extLst>
          </p:nvPr>
        </p:nvGraphicFramePr>
        <p:xfrm>
          <a:off x="492744" y="4946613"/>
          <a:ext cx="5864830" cy="32432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64830">
                  <a:extLst>
                    <a:ext uri="{9D8B030D-6E8A-4147-A177-3AD203B41FA5}">
                      <a16:colId xmlns:a16="http://schemas.microsoft.com/office/drawing/2014/main" val="2882187452"/>
                    </a:ext>
                  </a:extLst>
                </a:gridCol>
              </a:tblGrid>
              <a:tr h="244772">
                <a:tc>
                  <a:txBody>
                    <a:bodyPr/>
                    <a:lstStyle/>
                    <a:p>
                      <a:r>
                        <a:rPr lang="nb-NO" sz="1000" dirty="0" smtClean="0"/>
                        <a:t>ETTER</a:t>
                      </a:r>
                      <a:r>
                        <a:rPr lang="nb-NO" sz="1000" baseline="0" dirty="0" smtClean="0"/>
                        <a:t> TRANSPORT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6182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1. Koble</a:t>
                      </a:r>
                      <a:r>
                        <a:rPr lang="nb-NO" sz="1000" baseline="0" dirty="0" smtClean="0"/>
                        <a:t> pasienten til stasjonær respirator</a:t>
                      </a:r>
                      <a:endParaRPr lang="nb-NO" sz="10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0538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2. Flytt</a:t>
                      </a:r>
                      <a:r>
                        <a:rPr lang="nb-NO" sz="1000" baseline="0" dirty="0" smtClean="0"/>
                        <a:t> infusjonspumper tilbake til rack/iv-stativ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274636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3</a:t>
                      </a:r>
                      <a:r>
                        <a:rPr lang="nb-NO" sz="1000" baseline="0" dirty="0" smtClean="0"/>
                        <a:t>. Koble X2 til monitoren</a:t>
                      </a:r>
                      <a:endParaRPr lang="nb-NO" sz="10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736458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b="0" dirty="0" smtClean="0"/>
                        <a:t>4. Sett</a:t>
                      </a:r>
                      <a:r>
                        <a:rPr lang="nb-NO" sz="1000" b="0" baseline="0" dirty="0" smtClean="0"/>
                        <a:t> transduseren på plass og heng opp </a:t>
                      </a:r>
                      <a:r>
                        <a:rPr lang="nb-NO" sz="1000" b="0" baseline="0" dirty="0" err="1" smtClean="0"/>
                        <a:t>overtrykkmansjett</a:t>
                      </a:r>
                      <a:r>
                        <a:rPr lang="nb-NO" sz="1000" b="0" baseline="0" dirty="0" smtClean="0"/>
                        <a:t> med </a:t>
                      </a:r>
                      <a:r>
                        <a:rPr lang="nb-NO" sz="1000" b="0" baseline="0" dirty="0" err="1" smtClean="0"/>
                        <a:t>NaCl</a:t>
                      </a:r>
                      <a:r>
                        <a:rPr lang="nb-NO" sz="1000" b="0" baseline="0" dirty="0" smtClean="0"/>
                        <a:t> og åpne rulleklemmen</a:t>
                      </a:r>
                      <a:endParaRPr lang="nb-NO" sz="1000" b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777594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5. Sett</a:t>
                      </a:r>
                      <a:r>
                        <a:rPr lang="nb-NO" sz="1000" baseline="0" dirty="0" smtClean="0"/>
                        <a:t> i gang </a:t>
                      </a:r>
                      <a:r>
                        <a:rPr lang="nb-NO" sz="1000" baseline="0" dirty="0" err="1" smtClean="0"/>
                        <a:t>pausede</a:t>
                      </a:r>
                      <a:r>
                        <a:rPr lang="nb-NO" sz="1000" baseline="0" dirty="0" smtClean="0"/>
                        <a:t> infusjoner 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25306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6. Koble ventrikkelsonde til pose/enteral</a:t>
                      </a:r>
                      <a:r>
                        <a:rPr lang="nb-NO" sz="1000" baseline="0" dirty="0" smtClean="0"/>
                        <a:t> ernæring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656103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7. </a:t>
                      </a:r>
                      <a:r>
                        <a:rPr lang="nb-NO" sz="1000" b="1" dirty="0" smtClean="0"/>
                        <a:t>KONTROLLER</a:t>
                      </a:r>
                      <a:r>
                        <a:rPr lang="nb-NO" sz="1000" b="1" baseline="0" dirty="0" smtClean="0"/>
                        <a:t> ORGANSTATUS – ABCD – BLODGASSKONTROLL ETTER 20 MIN</a:t>
                      </a:r>
                      <a:endParaRPr lang="nb-NO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917686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8. Etterfyll </a:t>
                      </a:r>
                      <a:r>
                        <a:rPr lang="nb-NO" sz="1000" dirty="0" err="1" smtClean="0"/>
                        <a:t>medikamentbag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19825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9. Etterfyll</a:t>
                      </a:r>
                      <a:r>
                        <a:rPr lang="nb-NO" sz="1000" baseline="0" dirty="0" smtClean="0"/>
                        <a:t> </a:t>
                      </a:r>
                      <a:r>
                        <a:rPr lang="nb-NO" sz="1000" baseline="0" dirty="0" err="1" smtClean="0"/>
                        <a:t>transportsekk</a:t>
                      </a:r>
                      <a:endParaRPr lang="nb-NO" sz="1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559031"/>
                  </a:ext>
                </a:extLst>
              </a:tr>
              <a:tr h="2447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/>
                        <a:t>10. </a:t>
                      </a:r>
                      <a:r>
                        <a:rPr lang="nb-NO" sz="1000" smtClean="0"/>
                        <a:t>Klargjør transportrespirator</a:t>
                      </a:r>
                      <a:r>
                        <a:rPr lang="nb-NO" sz="1000" baseline="0" smtClean="0"/>
                        <a:t>, </a:t>
                      </a:r>
                      <a:r>
                        <a:rPr lang="nb-NO" sz="1000" baseline="0" dirty="0" smtClean="0"/>
                        <a:t>husk å sette i kontakten inne på </a:t>
                      </a:r>
                      <a:r>
                        <a:rPr lang="nb-NO" sz="1000" baseline="0" dirty="0" err="1" smtClean="0"/>
                        <a:t>med.tek</a:t>
                      </a:r>
                      <a:r>
                        <a:rPr lang="nb-NO" sz="1000" baseline="0" dirty="0" smtClean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625112"/>
                  </a:ext>
                </a:extLst>
              </a:tr>
              <a:tr h="5507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baseline="0" dirty="0" smtClean="0"/>
                        <a:t>11. Brukte respiratorslanger legges i pose til </a:t>
                      </a:r>
                      <a:r>
                        <a:rPr lang="nb-NO" sz="1000" baseline="0" dirty="0" err="1" smtClean="0"/>
                        <a:t>evt</a:t>
                      </a:r>
                      <a:r>
                        <a:rPr lang="nb-NO" sz="1000" baseline="0" dirty="0" smtClean="0"/>
                        <a:t> gjenbruk                                                                                             C3 respirator til </a:t>
                      </a:r>
                      <a:r>
                        <a:rPr lang="nb-NO" sz="1000" baseline="0" dirty="0" err="1" smtClean="0"/>
                        <a:t>Sedacondatransport</a:t>
                      </a:r>
                      <a:r>
                        <a:rPr lang="nb-NO" sz="1000" baseline="0" dirty="0" smtClean="0"/>
                        <a:t> merkes, setter på </a:t>
                      </a:r>
                      <a:r>
                        <a:rPr lang="nb-NO" sz="1000" baseline="0" dirty="0" err="1" smtClean="0"/>
                        <a:t>Med.tek</a:t>
                      </a:r>
                      <a:r>
                        <a:rPr lang="nb-NO" sz="1000" baseline="0" dirty="0" smtClean="0"/>
                        <a:t> og gjenbrukes ved senere transporter til samme pasient.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816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49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744</TotalTime>
  <Words>657</Words>
  <Application>Microsoft Office PowerPoint</Application>
  <PresentationFormat>Widescreen</PresentationFormat>
  <Paragraphs>97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PowerPoint-presentasjon</vt:lpstr>
      <vt:lpstr>PowerPoint-presentasjon</vt:lpstr>
    </vt:vector>
  </TitlesOfParts>
  <Company>Helse Sør-Øst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Camilla Ledsaak Lundal</dc:creator>
  <cp:lastModifiedBy>Camilla Ledsaak Lundal</cp:lastModifiedBy>
  <cp:revision>213</cp:revision>
  <cp:lastPrinted>2023-04-20T07:57:36Z</cp:lastPrinted>
  <dcterms:created xsi:type="dcterms:W3CDTF">2022-05-23T07:26:13Z</dcterms:created>
  <dcterms:modified xsi:type="dcterms:W3CDTF">2023-06-15T06:02:07Z</dcterms:modified>
</cp:coreProperties>
</file>