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8" r:id="rId2"/>
    <p:sldId id="259" r:id="rId3"/>
    <p:sldId id="261" r:id="rId4"/>
    <p:sldId id="263" r:id="rId5"/>
    <p:sldId id="264" r:id="rId6"/>
    <p:sldId id="265" r:id="rId7"/>
    <p:sldId id="267" r:id="rId8"/>
    <p:sldId id="268" r:id="rId9"/>
    <p:sldId id="269" r:id="rId10"/>
    <p:sldId id="271" r:id="rId11"/>
    <p:sldId id="272" r:id="rId12"/>
    <p:sldId id="274" r:id="rId13"/>
  </p:sldIdLst>
  <p:sldSz cx="9144000" cy="5143500" type="screen16x9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 inndeling" id="{788E514A-7F1D-4ACF-8D4E-F23A1D52CBBD}">
          <p14:sldIdLst>
            <p14:sldId id="258"/>
          </p14:sldIdLst>
        </p14:section>
        <p14:section name="Inndeling uten navn" id="{A590B119-4BB0-40F8-9DC6-6C99FB8FE808}">
          <p14:sldIdLst>
            <p14:sldId id="259"/>
            <p14:sldId id="261"/>
            <p14:sldId id="263"/>
            <p14:sldId id="264"/>
            <p14:sldId id="265"/>
            <p14:sldId id="267"/>
            <p14:sldId id="268"/>
            <p14:sldId id="269"/>
            <p14:sldId id="271"/>
            <p14:sldId id="272"/>
            <p14:sldId id="2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ine Qvigstad" initials="MQ" lastIdx="1" clrIdx="0">
    <p:extLst>
      <p:ext uri="{19B8F6BF-5375-455C-9EA6-DF929625EA0E}">
        <p15:presenceInfo xmlns:p15="http://schemas.microsoft.com/office/powerpoint/2012/main" userId="Martine Qvigsta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0" autoAdjust="0"/>
    <p:restoredTop sz="94660"/>
  </p:normalViewPr>
  <p:slideViewPr>
    <p:cSldViewPr>
      <p:cViewPr varScale="1">
        <p:scale>
          <a:sx n="142" d="100"/>
          <a:sy n="142" d="100"/>
        </p:scale>
        <p:origin x="132" y="11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427C65-CA2A-4755-A92D-10728C9A8D8C}" type="datetimeFigureOut">
              <a:rPr lang="nb-NO" smtClean="0"/>
              <a:pPr/>
              <a:t>03.03.2023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AEAC16-C189-4FC8-8157-66D81E8D408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64255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400" b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B9D11-FBFD-4662-8C17-832CC87DEEF2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ADE00F1-3968-4C51-B4CD-5BF824E868F1}" type="datetimeFigureOut">
              <a:rPr lang="nb-NO" smtClean="0"/>
              <a:pPr/>
              <a:t>03.03.2023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B9D11-FBFD-4662-8C17-832CC87DEEF2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ADE00F1-3968-4C51-B4CD-5BF824E868F1}" type="datetimeFigureOut">
              <a:rPr lang="nb-NO" smtClean="0"/>
              <a:pPr/>
              <a:t>03.03.2023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B9D11-FBFD-4662-8C17-832CC87DEEF2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347613"/>
            <a:ext cx="4038600" cy="324700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347613"/>
            <a:ext cx="4038600" cy="324700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ADE00F1-3968-4C51-B4CD-5BF824E868F1}" type="datetimeFigureOut">
              <a:rPr lang="nb-NO" smtClean="0"/>
              <a:pPr/>
              <a:t>03.03.2023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B9D11-FBFD-4662-8C17-832CC87DEEF2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59880"/>
            <a:ext cx="4040188" cy="47982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35212"/>
            <a:ext cx="4040188" cy="252477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6" y="1659880"/>
            <a:ext cx="4041775" cy="47982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6" y="2135212"/>
            <a:ext cx="4041775" cy="252477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ADE00F1-3968-4C51-B4CD-5BF824E868F1}" type="datetimeFigureOut">
              <a:rPr lang="nb-NO" smtClean="0"/>
              <a:pPr/>
              <a:t>03.03.2023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B9D11-FBFD-4662-8C17-832CC87DEEF2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ADE00F1-3968-4C51-B4CD-5BF824E868F1}" type="datetimeFigureOut">
              <a:rPr lang="nb-NO" smtClean="0"/>
              <a:pPr/>
              <a:t>03.03.2023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B9D11-FBFD-4662-8C17-832CC87DEEF2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ADE00F1-3968-4C51-B4CD-5BF824E868F1}" type="datetimeFigureOut">
              <a:rPr lang="nb-NO" smtClean="0"/>
              <a:pPr/>
              <a:t>03.03.2023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B9D11-FBFD-4662-8C17-832CC87DEEF2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41539" y="55423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554237"/>
            <a:ext cx="5111750" cy="404038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23846" y="1443015"/>
            <a:ext cx="3008313" cy="315160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ADE00F1-3968-4C51-B4CD-5BF824E868F1}" type="datetimeFigureOut">
              <a:rPr lang="nb-NO" smtClean="0"/>
              <a:pPr/>
              <a:t>03.03.2023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B9D11-FBFD-4662-8C17-832CC87DEEF2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3730872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801290"/>
            <a:ext cx="5486400" cy="292958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412834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ADE00F1-3968-4C51-B4CD-5BF824E868F1}" type="datetimeFigureOut">
              <a:rPr lang="nb-NO" smtClean="0"/>
              <a:pPr/>
              <a:t>03.03.2023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B9D11-FBFD-4662-8C17-832CC87DEEF2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ADE00F1-3968-4C51-B4CD-5BF824E868F1}" type="datetimeFigureOut">
              <a:rPr lang="nb-NO" smtClean="0"/>
              <a:pPr/>
              <a:t>03.03.2023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B9D11-FBFD-4662-8C17-832CC87DEEF2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580374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499536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3B9D11-FBFD-4662-8C17-832CC87DEEF2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040" name="Bilde 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761250" y="2760750"/>
            <a:ext cx="2382750" cy="23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Bilde 7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02613" y="195486"/>
            <a:ext cx="2098286" cy="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rgbClr val="00338D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5599EE"/>
        </a:buClr>
        <a:buFont typeface="Arial" pitchFamily="34" charset="0"/>
        <a:buChar char="•"/>
        <a:defRPr sz="3200" kern="1200">
          <a:solidFill>
            <a:schemeClr val="tx1"/>
          </a:solidFill>
          <a:latin typeface="Cambri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5599EE"/>
        </a:buClr>
        <a:buFont typeface="Arial" pitchFamily="34" charset="0"/>
        <a:buChar char="–"/>
        <a:defRPr sz="2800" kern="1200">
          <a:solidFill>
            <a:schemeClr val="tx1"/>
          </a:solidFill>
          <a:latin typeface="Cambri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5599EE"/>
        </a:buClr>
        <a:buFont typeface="Arial" pitchFamily="34" charset="0"/>
        <a:buChar char="•"/>
        <a:defRPr sz="2400" kern="1200">
          <a:solidFill>
            <a:schemeClr val="tx1"/>
          </a:solidFill>
          <a:latin typeface="Cambri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5599EE"/>
        </a:buClr>
        <a:buFont typeface="Arial" pitchFamily="34" charset="0"/>
        <a:buChar char="–"/>
        <a:defRPr sz="2000" kern="1200">
          <a:solidFill>
            <a:schemeClr val="tx1"/>
          </a:solidFill>
          <a:latin typeface="Cambria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5599EE"/>
        </a:buClr>
        <a:buFont typeface="Arial" pitchFamily="34" charset="0"/>
        <a:buChar char="»"/>
        <a:defRPr sz="2000" kern="1200">
          <a:solidFill>
            <a:schemeClr val="tx1"/>
          </a:solidFill>
          <a:latin typeface="Cambr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b-NO" smtClean="0"/>
              <a:t>BS Skisser </a:t>
            </a:r>
            <a:r>
              <a:rPr lang="nb-NO" dirty="0" smtClean="0"/>
              <a:t>hårfjerning ved operative inngrep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714775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390783"/>
            <a:ext cx="2076450" cy="2705100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840" y="3090992"/>
            <a:ext cx="1728192" cy="1004891"/>
          </a:xfrm>
          <a:prstGeom prst="rect">
            <a:avLst/>
          </a:prstGeom>
        </p:spPr>
      </p:pic>
      <p:sp>
        <p:nvSpPr>
          <p:cNvPr id="9" name="Undertittel 2"/>
          <p:cNvSpPr txBox="1">
            <a:spLocks/>
          </p:cNvSpPr>
          <p:nvPr/>
        </p:nvSpPr>
        <p:spPr>
          <a:xfrm>
            <a:off x="3059832" y="1347614"/>
            <a:ext cx="5432648" cy="100811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5599EE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5599EE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5599EE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5599EE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5599EE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1400" b="1" dirty="0" err="1" smtClean="0"/>
              <a:t>Rectumamputasjon</a:t>
            </a:r>
            <a:r>
              <a:rPr lang="nb-NO" sz="1400" b="1" dirty="0" smtClean="0"/>
              <a:t>:</a:t>
            </a:r>
            <a:r>
              <a:rPr lang="nb-NO" sz="1400" dirty="0" smtClean="0"/>
              <a:t> </a:t>
            </a:r>
          </a:p>
          <a:p>
            <a:pPr marL="0" indent="0">
              <a:buNone/>
            </a:pPr>
            <a:r>
              <a:rPr lang="nb-NO" sz="1400" dirty="0" smtClean="0"/>
              <a:t>Hårfjerning fra 10 cm over brystbeinsspissen, ut på sidene, </a:t>
            </a:r>
            <a:r>
              <a:rPr lang="nb-NO" sz="1400" dirty="0" err="1" smtClean="0"/>
              <a:t>pubisbehåring</a:t>
            </a:r>
            <a:r>
              <a:rPr lang="nb-NO" sz="1400" dirty="0" smtClean="0"/>
              <a:t>. Ved sterk behåring fjernes dette også på innside lår. </a:t>
            </a:r>
            <a:r>
              <a:rPr lang="nb-NO" sz="1400" i="1" dirty="0" smtClean="0"/>
              <a:t>Ikke fjern hår i området rundt anus.</a:t>
            </a:r>
            <a:endParaRPr lang="nb-NO" sz="1400" i="1" dirty="0"/>
          </a:p>
        </p:txBody>
      </p:sp>
    </p:spTree>
    <p:extLst>
      <p:ext uri="{BB962C8B-B14F-4D97-AF65-F5344CB8AC3E}">
        <p14:creationId xmlns:p14="http://schemas.microsoft.com/office/powerpoint/2010/main" val="11273379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307691"/>
            <a:ext cx="1538762" cy="2096070"/>
          </a:xfrm>
          <a:prstGeom prst="rect">
            <a:avLst/>
          </a:prstGeom>
        </p:spPr>
      </p:pic>
      <p:sp>
        <p:nvSpPr>
          <p:cNvPr id="5" name="Undertittel 4"/>
          <p:cNvSpPr>
            <a:spLocks noGrp="1"/>
          </p:cNvSpPr>
          <p:nvPr>
            <p:ph type="subTitle" idx="1"/>
          </p:nvPr>
        </p:nvSpPr>
        <p:spPr>
          <a:xfrm>
            <a:off x="2771800" y="1239607"/>
            <a:ext cx="4640560" cy="1116119"/>
          </a:xfrm>
        </p:spPr>
        <p:txBody>
          <a:bodyPr>
            <a:normAutofit/>
          </a:bodyPr>
          <a:lstStyle/>
          <a:p>
            <a:pPr algn="l"/>
            <a:r>
              <a:rPr lang="nb-NO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Åpent lyskebrokk og SN i lyske:</a:t>
            </a:r>
          </a:p>
          <a:p>
            <a:pPr algn="l"/>
            <a:r>
              <a:rPr lang="nb-NO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Barber </a:t>
            </a:r>
            <a:r>
              <a:rPr lang="nb-NO" sz="14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ytligere</a:t>
            </a:r>
            <a:r>
              <a:rPr lang="nb-NO" sz="1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10-15 cm ned på låret </a:t>
            </a:r>
            <a:r>
              <a:rPr lang="nb-NO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enn det tegningen viser. Ikke nødvendig på lårets bakside. Dersom bilateralt inngrep; da begge sider. </a:t>
            </a:r>
            <a:endParaRPr lang="nb-NO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789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641" y="2673096"/>
            <a:ext cx="1054103" cy="2202910"/>
          </a:xfrm>
          <a:prstGeom prst="rect">
            <a:avLst/>
          </a:prstGeom>
        </p:spPr>
      </p:pic>
      <p:sp>
        <p:nvSpPr>
          <p:cNvPr id="6" name="Tittel 5"/>
          <p:cNvSpPr>
            <a:spLocks noGrp="1"/>
          </p:cNvSpPr>
          <p:nvPr>
            <p:ph type="ctrTitle"/>
          </p:nvPr>
        </p:nvSpPr>
        <p:spPr>
          <a:xfrm>
            <a:off x="2483768" y="483518"/>
            <a:ext cx="6120680" cy="432048"/>
          </a:xfrm>
        </p:spPr>
        <p:txBody>
          <a:bodyPr>
            <a:normAutofit fontScale="90000"/>
          </a:bodyPr>
          <a:lstStyle/>
          <a:p>
            <a:r>
              <a:rPr lang="nb-NO" dirty="0" smtClean="0">
                <a:solidFill>
                  <a:schemeClr val="tx1"/>
                </a:solidFill>
              </a:rPr>
              <a:t>Kar/</a:t>
            </a:r>
            <a:r>
              <a:rPr lang="nb-NO" dirty="0" err="1" smtClean="0">
                <a:solidFill>
                  <a:schemeClr val="tx1"/>
                </a:solidFill>
              </a:rPr>
              <a:t>Thorax</a:t>
            </a:r>
            <a:r>
              <a:rPr lang="nb-NO" dirty="0" smtClean="0">
                <a:solidFill>
                  <a:schemeClr val="tx1"/>
                </a:solidFill>
              </a:rPr>
              <a:t> operative inngrep</a:t>
            </a:r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7" name="Undertittel 6"/>
          <p:cNvSpPr>
            <a:spLocks noGrp="1"/>
          </p:cNvSpPr>
          <p:nvPr>
            <p:ph type="subTitle" idx="1"/>
          </p:nvPr>
        </p:nvSpPr>
        <p:spPr>
          <a:xfrm>
            <a:off x="2987824" y="1059582"/>
            <a:ext cx="3416424" cy="3312368"/>
          </a:xfrm>
        </p:spPr>
        <p:txBody>
          <a:bodyPr>
            <a:noAutofit/>
          </a:bodyPr>
          <a:lstStyle/>
          <a:p>
            <a:pPr algn="l"/>
            <a:r>
              <a:rPr lang="nb-NO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Ved </a:t>
            </a:r>
            <a:r>
              <a:rPr lang="nb-NO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lymfom</a:t>
            </a:r>
            <a:r>
              <a:rPr lang="nb-NO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på hals</a:t>
            </a:r>
            <a:r>
              <a:rPr lang="nb-NO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se bile </a:t>
            </a:r>
            <a:r>
              <a:rPr lang="nb-NO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nr</a:t>
            </a:r>
            <a:r>
              <a:rPr lang="nb-NO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 </a:t>
            </a:r>
            <a:endParaRPr lang="nb-NO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nb-NO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Fjerne hår på hals, </a:t>
            </a:r>
            <a:r>
              <a:rPr lang="nb-NO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evt</a:t>
            </a:r>
            <a:r>
              <a:rPr lang="nb-NO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skjegg, brystet 5 cm over midtlinjen, godt utpå skulder og </a:t>
            </a:r>
            <a:r>
              <a:rPr lang="nb-NO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cm nedenfor tegningens slutt mot magen. </a:t>
            </a:r>
            <a:endParaRPr lang="nb-NO" sz="14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nb-NO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Samme ved </a:t>
            </a:r>
            <a:r>
              <a:rPr lang="nb-NO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VAP, Hickman </a:t>
            </a:r>
            <a:r>
              <a:rPr lang="nb-NO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percutan</a:t>
            </a:r>
            <a:r>
              <a:rPr lang="nb-NO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/åpent. </a:t>
            </a:r>
            <a:endParaRPr lang="nb-NO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nb-NO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nb-NO" sz="1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Embolectomi</a:t>
            </a:r>
            <a:r>
              <a:rPr lang="nb-NO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på arm</a:t>
            </a:r>
            <a:r>
              <a:rPr lang="nb-NO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se bilde 2. </a:t>
            </a:r>
          </a:p>
          <a:p>
            <a:pPr algn="l"/>
            <a:endParaRPr lang="nb-NO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nb-NO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nb-NO" sz="1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mbolectomi</a:t>
            </a:r>
            <a:r>
              <a:rPr lang="nb-NO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på ben,</a:t>
            </a:r>
            <a:r>
              <a:rPr lang="nb-NO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bilde 3.</a:t>
            </a:r>
          </a:p>
          <a:p>
            <a:pPr algn="l"/>
            <a:r>
              <a:rPr lang="nb-NO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Fjern hår ca. 5 cm over </a:t>
            </a:r>
            <a:r>
              <a:rPr lang="nb-NO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umbilicus</a:t>
            </a:r>
            <a:r>
              <a:rPr lang="nb-NO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over midtlinjen og utenfor </a:t>
            </a:r>
            <a:r>
              <a:rPr lang="nb-NO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christa</a:t>
            </a:r>
            <a:r>
              <a:rPr lang="nb-NO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 lysken og helt nedenfor maleolen</a:t>
            </a:r>
            <a:r>
              <a:rPr lang="nb-NO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nb-NO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Varicer: aktuelt ben, </a:t>
            </a:r>
            <a:r>
              <a:rPr lang="nb-NO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bilde 3. </a:t>
            </a:r>
            <a:br>
              <a:rPr lang="nb-NO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nb-NO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nb-NO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nb-NO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nb-NO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nb-NO" sz="1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nb-NO" sz="1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863" y="851337"/>
            <a:ext cx="1319897" cy="1853136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4248" y="2651131"/>
            <a:ext cx="792088" cy="1904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540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928" y="645815"/>
            <a:ext cx="4410075" cy="485775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915566"/>
            <a:ext cx="1269489" cy="1795137"/>
          </a:xfrm>
          <a:prstGeom prst="rect">
            <a:avLst/>
          </a:prstGeom>
        </p:spPr>
      </p:pic>
      <p:sp>
        <p:nvSpPr>
          <p:cNvPr id="10" name="Undertittel 9"/>
          <p:cNvSpPr>
            <a:spLocks noGrp="1"/>
          </p:cNvSpPr>
          <p:nvPr>
            <p:ph type="subTitle" idx="1"/>
          </p:nvPr>
        </p:nvSpPr>
        <p:spPr>
          <a:xfrm>
            <a:off x="3920513" y="1311610"/>
            <a:ext cx="3848472" cy="3348372"/>
          </a:xfrm>
        </p:spPr>
        <p:txBody>
          <a:bodyPr>
            <a:noAutofit/>
          </a:bodyPr>
          <a:lstStyle/>
          <a:p>
            <a:pPr algn="l"/>
            <a:r>
              <a:rPr lang="nb-NO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Urologiske inngrep via urinrøret </a:t>
            </a:r>
            <a:r>
              <a:rPr lang="nb-NO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krever </a:t>
            </a:r>
            <a:r>
              <a:rPr lang="nb-NO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ingen klipping av hår. </a:t>
            </a:r>
            <a:endParaRPr lang="nb-NO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nb-NO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nb-NO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PCN og Mini-PCN: </a:t>
            </a:r>
          </a:p>
          <a:p>
            <a:pPr algn="l"/>
            <a:r>
              <a:rPr lang="nb-NO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Hårfjerning på menn v/kraftig behåring. Fra sternum til midtlinje rygg, ned mot hoftekam. Ikke nødvendig med hårfjerning i aksillen, se bilde </a:t>
            </a:r>
            <a:r>
              <a:rPr lang="nb-NO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nr</a:t>
            </a:r>
            <a:r>
              <a:rPr lang="nb-NO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</a:p>
          <a:p>
            <a:pPr algn="l"/>
            <a:endParaRPr lang="nb-NO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nb-NO" sz="1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Hydrocele</a:t>
            </a:r>
            <a:r>
              <a:rPr lang="nb-NO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nb-NO" sz="1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orchektomier</a:t>
            </a:r>
            <a:r>
              <a:rPr lang="nb-NO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nb-NO" sz="1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peksier</a:t>
            </a:r>
            <a:r>
              <a:rPr lang="nb-NO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nb-NO" sz="1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testisprotese</a:t>
            </a:r>
            <a:r>
              <a:rPr lang="nb-NO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nb-NO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Hårfjerning abdomen fra 10 cm over navlen, </a:t>
            </a:r>
            <a:r>
              <a:rPr lang="nb-NO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pubisbehåring</a:t>
            </a:r>
            <a:r>
              <a:rPr lang="nb-NO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til </a:t>
            </a:r>
            <a:r>
              <a:rPr lang="nb-NO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penisrot</a:t>
            </a:r>
            <a:r>
              <a:rPr lang="nb-NO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fjerne hår på skrotum  + øverst på lårene, se bilde </a:t>
            </a:r>
            <a:r>
              <a:rPr lang="nb-NO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nr</a:t>
            </a:r>
            <a:r>
              <a:rPr lang="nb-NO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</a:p>
          <a:p>
            <a:pPr algn="l"/>
            <a:endParaRPr lang="nb-NO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nb-NO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Ved </a:t>
            </a:r>
            <a:r>
              <a:rPr lang="nb-NO" sz="1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suprapubis</a:t>
            </a:r>
            <a:r>
              <a:rPr lang="nb-NO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kateter, åpen </a:t>
            </a:r>
            <a:r>
              <a:rPr lang="nb-NO" sz="1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cystolitotripsier</a:t>
            </a:r>
            <a:r>
              <a:rPr lang="nb-NO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og åpen </a:t>
            </a:r>
            <a:r>
              <a:rPr lang="nb-NO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prostektomier, </a:t>
            </a:r>
            <a:r>
              <a:rPr lang="nb-NO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 til </a:t>
            </a:r>
            <a:r>
              <a:rPr lang="nb-NO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hydrocele</a:t>
            </a:r>
            <a:r>
              <a:rPr lang="nb-NO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men </a:t>
            </a:r>
            <a:r>
              <a:rPr lang="nb-NO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ikke nødvendig å fjerne hår på skrotum.</a:t>
            </a:r>
            <a:endParaRPr lang="nb-NO" sz="12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Bild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9041" y="2859782"/>
            <a:ext cx="1750690" cy="205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395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3" y="987574"/>
            <a:ext cx="720079" cy="1328093"/>
          </a:xfrm>
          <a:prstGeom prst="rect">
            <a:avLst/>
          </a:prstGeom>
        </p:spPr>
      </p:pic>
      <p:sp>
        <p:nvSpPr>
          <p:cNvPr id="4" name="Tittel 3"/>
          <p:cNvSpPr>
            <a:spLocks noGrp="1"/>
          </p:cNvSpPr>
          <p:nvPr>
            <p:ph type="ctrTitle"/>
          </p:nvPr>
        </p:nvSpPr>
        <p:spPr>
          <a:xfrm>
            <a:off x="2339752" y="843558"/>
            <a:ext cx="3670176" cy="469875"/>
          </a:xfrm>
        </p:spPr>
        <p:txBody>
          <a:bodyPr>
            <a:normAutofit/>
          </a:bodyPr>
          <a:lstStyle/>
          <a:p>
            <a:r>
              <a:rPr lang="nb-NO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Plastikk kirurgi</a:t>
            </a:r>
            <a:endParaRPr lang="nb-NO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Undertittel 4"/>
          <p:cNvSpPr>
            <a:spLocks noGrp="1"/>
          </p:cNvSpPr>
          <p:nvPr>
            <p:ph type="subTitle" idx="1"/>
          </p:nvPr>
        </p:nvSpPr>
        <p:spPr>
          <a:xfrm>
            <a:off x="3059832" y="1347614"/>
            <a:ext cx="4424536" cy="2748906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nb-NO" sz="43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Bukplastikk</a:t>
            </a:r>
            <a:r>
              <a:rPr lang="nb-NO" sz="4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og Hofte/sete plastikk</a:t>
            </a:r>
            <a:r>
              <a:rPr lang="nb-NO" sz="4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l"/>
            <a:r>
              <a:rPr lang="nb-NO" sz="4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Hårfjerning som bilde </a:t>
            </a:r>
            <a:r>
              <a:rPr lang="nb-NO" sz="4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nr</a:t>
            </a:r>
            <a:r>
              <a:rPr lang="nb-NO" sz="4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Ved hofte/sete klippes tilsvarende område på </a:t>
            </a:r>
            <a:r>
              <a:rPr lang="nb-NO" sz="4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pasientens bakside</a:t>
            </a:r>
            <a:r>
              <a:rPr lang="nb-NO" sz="4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Hårfjerning ned til rima. </a:t>
            </a:r>
          </a:p>
          <a:p>
            <a:pPr algn="l"/>
            <a:endParaRPr lang="nb-NO" sz="4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nb-NO" sz="43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Mammaekirurgi</a:t>
            </a:r>
            <a:r>
              <a:rPr lang="nb-NO" sz="4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nb-NO" sz="4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/>
            <a:r>
              <a:rPr lang="nb-NO" sz="4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Gjelder </a:t>
            </a:r>
            <a:r>
              <a:rPr lang="nb-NO" sz="4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bryst-reduksjoner og </a:t>
            </a:r>
            <a:r>
              <a:rPr lang="nb-NO" sz="4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brystløft: hårfjerning </a:t>
            </a:r>
            <a:r>
              <a:rPr lang="nb-NO" sz="4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armhuler bilateralt. </a:t>
            </a:r>
            <a:endParaRPr lang="nb-NO" sz="4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nb-NO" sz="4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Ved </a:t>
            </a:r>
            <a:r>
              <a:rPr lang="nb-NO" sz="4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gynecomasti</a:t>
            </a:r>
            <a:r>
              <a:rPr lang="nb-NO" sz="4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hårfjerning </a:t>
            </a:r>
            <a:r>
              <a:rPr lang="nb-NO" sz="4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armhuler </a:t>
            </a:r>
            <a:r>
              <a:rPr lang="nb-NO" sz="4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bilateralt og </a:t>
            </a:r>
            <a:r>
              <a:rPr lang="nb-NO" sz="4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thorax</a:t>
            </a:r>
            <a:r>
              <a:rPr lang="nb-NO" sz="4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ut til midtre aksillærlinje.</a:t>
            </a:r>
          </a:p>
          <a:p>
            <a:pPr algn="l"/>
            <a:endParaRPr lang="nb-NO" sz="43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nb-NO" sz="4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 </a:t>
            </a:r>
            <a:r>
              <a:rPr lang="nb-NO" sz="4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aksille</a:t>
            </a:r>
            <a:r>
              <a:rPr lang="nb-NO" sz="4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Som til </a:t>
            </a:r>
            <a:r>
              <a:rPr lang="nb-NO" sz="4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mammaekirurgi</a:t>
            </a:r>
            <a:r>
              <a:rPr lang="nb-NO" sz="4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Bilateralt dersom inn i begge aksiller. På menn med sterk behåring klippes et noe større område på fremsiden mot sternum. Ikke nødvendig å klippe på armer. </a:t>
            </a:r>
          </a:p>
          <a:p>
            <a:pPr algn="l"/>
            <a:endParaRPr lang="nb-NO" sz="4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nb-NO" sz="4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Lårplastikk:</a:t>
            </a:r>
            <a:r>
              <a:rPr lang="nb-NO" sz="4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Fjern hår 5 cm over </a:t>
            </a:r>
            <a:r>
              <a:rPr lang="nb-NO" sz="4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umbilicus</a:t>
            </a:r>
            <a:r>
              <a:rPr lang="nb-NO" sz="4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litt over </a:t>
            </a:r>
            <a:r>
              <a:rPr lang="nb-NO" sz="4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christa</a:t>
            </a:r>
            <a:r>
              <a:rPr lang="nb-NO" sz="4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begge sider og på </a:t>
            </a:r>
            <a:r>
              <a:rPr lang="nb-NO" sz="4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symfysen</a:t>
            </a:r>
            <a:r>
              <a:rPr lang="nb-NO" sz="4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Fjern hår på lår og legger til midt på leggen, forside og bakside. Ikke nødvendig å fjerne hår på setet eller i skrittet.</a:t>
            </a:r>
            <a:br>
              <a:rPr lang="nb-NO" sz="4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nb-NO" sz="4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nb-N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3" y="2427734"/>
            <a:ext cx="1511260" cy="1668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424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824" y="771550"/>
            <a:ext cx="4924425" cy="419100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275606"/>
            <a:ext cx="1895475" cy="3248025"/>
          </a:xfrm>
          <a:prstGeom prst="rect">
            <a:avLst/>
          </a:prstGeom>
        </p:spPr>
      </p:pic>
      <p:sp>
        <p:nvSpPr>
          <p:cNvPr id="6" name="Undertittel 5"/>
          <p:cNvSpPr>
            <a:spLocks noGrp="1"/>
          </p:cNvSpPr>
          <p:nvPr>
            <p:ph type="subTitle" idx="1"/>
          </p:nvPr>
        </p:nvSpPr>
        <p:spPr>
          <a:xfrm>
            <a:off x="3059832" y="1464871"/>
            <a:ext cx="4384576" cy="1413909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nb-NO" sz="1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Laparoscopier</a:t>
            </a:r>
            <a:r>
              <a:rPr lang="nb-NO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nb-NO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nb-NO" sz="1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apratomier</a:t>
            </a:r>
            <a:r>
              <a:rPr lang="nb-NO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og </a:t>
            </a:r>
            <a:r>
              <a:rPr lang="nb-NO" sz="1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sectioer</a:t>
            </a:r>
            <a:r>
              <a:rPr lang="nb-NO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og TVT:</a:t>
            </a:r>
          </a:p>
          <a:p>
            <a:pPr algn="l"/>
            <a:r>
              <a:rPr lang="nb-NO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Fjern hår på </a:t>
            </a:r>
            <a:r>
              <a:rPr lang="nb-NO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symfysen</a:t>
            </a:r>
            <a:r>
              <a:rPr lang="nb-NO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evt. annen sterk behåring på magen.</a:t>
            </a:r>
          </a:p>
          <a:p>
            <a:pPr algn="l"/>
            <a:r>
              <a:rPr lang="nb-NO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/>
            <a:r>
              <a:rPr lang="nb-NO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Følgende mindre gynekologiske inngrep krever ingen klipping: </a:t>
            </a:r>
          </a:p>
          <a:p>
            <a:pPr algn="l"/>
            <a:r>
              <a:rPr lang="nb-NO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Vaginalplastikker</a:t>
            </a:r>
            <a:r>
              <a:rPr lang="nb-NO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nb-NO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abrasio</a:t>
            </a:r>
            <a:r>
              <a:rPr lang="nb-NO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nb-NO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revisio</a:t>
            </a:r>
            <a:r>
              <a:rPr lang="nb-NO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nb-NO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bartholinitter</a:t>
            </a:r>
            <a:r>
              <a:rPr lang="nb-NO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TCRP og konisering. 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6478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928" y="699542"/>
            <a:ext cx="4229100" cy="419100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1264434"/>
            <a:ext cx="1084412" cy="1523340"/>
          </a:xfrm>
          <a:prstGeom prst="rect">
            <a:avLst/>
          </a:prstGeom>
        </p:spPr>
      </p:pic>
      <p:sp>
        <p:nvSpPr>
          <p:cNvPr id="7" name="Undertittel 6"/>
          <p:cNvSpPr>
            <a:spLocks noGrp="1"/>
          </p:cNvSpPr>
          <p:nvPr>
            <p:ph type="subTitle" idx="1"/>
          </p:nvPr>
        </p:nvSpPr>
        <p:spPr>
          <a:xfrm>
            <a:off x="3923928" y="1327319"/>
            <a:ext cx="4024536" cy="2324551"/>
          </a:xfrm>
        </p:spPr>
        <p:txBody>
          <a:bodyPr>
            <a:noAutofit/>
          </a:bodyPr>
          <a:lstStyle/>
          <a:p>
            <a:pPr algn="l"/>
            <a:r>
              <a:rPr lang="nb-NO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Håndledds-område:</a:t>
            </a:r>
            <a:r>
              <a:rPr lang="nb-NO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/>
            <a:r>
              <a:rPr lang="nb-NO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Hårfjerning fra midt på underarmen, rundt hele ned til håndledd + håndrygg. </a:t>
            </a:r>
          </a:p>
          <a:p>
            <a:pPr algn="l"/>
            <a:r>
              <a:rPr lang="nb-NO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Ved annen underarmskirurgi fjernes hår til </a:t>
            </a:r>
            <a:r>
              <a:rPr lang="nb-NO" sz="1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</a:t>
            </a:r>
            <a:r>
              <a:rPr lang="nb-NO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albuen. </a:t>
            </a:r>
          </a:p>
          <a:p>
            <a:pPr algn="l"/>
            <a:endParaRPr lang="nb-NO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nb-NO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Albue-området: </a:t>
            </a:r>
          </a:p>
          <a:p>
            <a:pPr algn="l"/>
            <a:r>
              <a:rPr lang="nb-NO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Hårfjerning rundt hele, fra midt på overarm til midt på underarm. </a:t>
            </a:r>
            <a:endParaRPr lang="nb-NO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1680" y="3075806"/>
            <a:ext cx="1946307" cy="133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473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tittel 4"/>
          <p:cNvSpPr>
            <a:spLocks noGrp="1"/>
          </p:cNvSpPr>
          <p:nvPr>
            <p:ph type="subTitle" idx="1"/>
          </p:nvPr>
        </p:nvSpPr>
        <p:spPr>
          <a:xfrm>
            <a:off x="3779912" y="1059582"/>
            <a:ext cx="4278304" cy="2304256"/>
          </a:xfrm>
        </p:spPr>
        <p:txBody>
          <a:bodyPr>
            <a:noAutofit/>
          </a:bodyPr>
          <a:lstStyle/>
          <a:p>
            <a:pPr algn="l"/>
            <a:r>
              <a:rPr lang="nb-NO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Skulderområdet:</a:t>
            </a:r>
            <a:r>
              <a:rPr lang="nb-NO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/>
            <a:r>
              <a:rPr lang="nb-NO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F.eks</a:t>
            </a:r>
            <a:r>
              <a:rPr lang="nb-NO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skulderprotese: </a:t>
            </a:r>
          </a:p>
          <a:p>
            <a:pPr algn="l"/>
            <a:r>
              <a:rPr lang="nb-NO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Klipp fra .midtlinje foran til midtlinje bak i </a:t>
            </a:r>
            <a:r>
              <a:rPr lang="nb-NO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mamille</a:t>
            </a:r>
            <a:r>
              <a:rPr lang="nb-NO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høyde, samt overarm. </a:t>
            </a:r>
          </a:p>
          <a:p>
            <a:pPr algn="l"/>
            <a:r>
              <a:rPr lang="nb-NO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Merk! Feltet på bildet er for lite. </a:t>
            </a:r>
          </a:p>
          <a:p>
            <a:pPr algn="l"/>
            <a:endParaRPr lang="nb-NO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nb-NO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Ryggkirurgi: </a:t>
            </a:r>
          </a:p>
          <a:p>
            <a:pPr algn="l"/>
            <a:r>
              <a:rPr lang="nb-NO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Hårfjerning fra setefuren til under skulderbladene. </a:t>
            </a:r>
            <a:endParaRPr lang="nb-NO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059582"/>
            <a:ext cx="2702290" cy="1773188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2878815"/>
            <a:ext cx="864096" cy="1969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973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dertittel 3"/>
          <p:cNvSpPr>
            <a:spLocks noGrp="1"/>
          </p:cNvSpPr>
          <p:nvPr>
            <p:ph type="subTitle" idx="1"/>
          </p:nvPr>
        </p:nvSpPr>
        <p:spPr>
          <a:xfrm>
            <a:off x="3923928" y="1059582"/>
            <a:ext cx="3888432" cy="1656184"/>
          </a:xfrm>
        </p:spPr>
        <p:txBody>
          <a:bodyPr>
            <a:normAutofit lnSpcReduction="10000"/>
          </a:bodyPr>
          <a:lstStyle/>
          <a:p>
            <a:pPr algn="l"/>
            <a:r>
              <a:rPr lang="nb-NO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Hofteproteser, naglinger i hofte region </a:t>
            </a:r>
            <a:r>
              <a:rPr lang="nb-NO" sz="1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m.m</a:t>
            </a:r>
            <a:r>
              <a:rPr lang="nb-NO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l"/>
            <a:r>
              <a:rPr lang="nb-NO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Hårfjerning fra over </a:t>
            </a:r>
            <a:r>
              <a:rPr lang="nb-NO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christa</a:t>
            </a:r>
            <a:r>
              <a:rPr lang="nb-NO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ned på sidene og rundt hele låret, nedenfor kneet. </a:t>
            </a:r>
            <a:r>
              <a:rPr lang="nb-NO" sz="1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Merk! 10 cm lenger ned på benet en tegningen viser. </a:t>
            </a:r>
          </a:p>
          <a:p>
            <a:pPr algn="l"/>
            <a:endParaRPr lang="nb-NO" sz="1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nb-NO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Ved femurfrakturer barberes opp til lysken, opp mot </a:t>
            </a:r>
            <a:r>
              <a:rPr lang="nb-NO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christa</a:t>
            </a:r>
            <a:r>
              <a:rPr lang="nb-NO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og til nedenfor kneet.</a:t>
            </a:r>
          </a:p>
          <a:p>
            <a:pPr algn="l"/>
            <a:endParaRPr lang="nb-NO" sz="1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059582"/>
            <a:ext cx="3451922" cy="210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464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059582"/>
            <a:ext cx="1522457" cy="1572374"/>
          </a:xfrm>
          <a:prstGeom prst="rect">
            <a:avLst/>
          </a:prstGeom>
        </p:spPr>
      </p:pic>
      <p:sp>
        <p:nvSpPr>
          <p:cNvPr id="6" name="Undertittel 5"/>
          <p:cNvSpPr>
            <a:spLocks noGrp="1"/>
          </p:cNvSpPr>
          <p:nvPr>
            <p:ph type="subTitle" idx="1"/>
          </p:nvPr>
        </p:nvSpPr>
        <p:spPr>
          <a:xfrm>
            <a:off x="2915816" y="1131590"/>
            <a:ext cx="5436096" cy="2414551"/>
          </a:xfrm>
        </p:spPr>
        <p:txBody>
          <a:bodyPr>
            <a:noAutofit/>
          </a:bodyPr>
          <a:lstStyle/>
          <a:p>
            <a:pPr algn="l"/>
            <a:r>
              <a:rPr lang="nb-NO" sz="1400" b="1" dirty="0" smtClean="0">
                <a:solidFill>
                  <a:schemeClr val="tx1"/>
                </a:solidFill>
              </a:rPr>
              <a:t>Kne og tibiafrakturer: </a:t>
            </a:r>
          </a:p>
          <a:p>
            <a:pPr algn="l"/>
            <a:r>
              <a:rPr lang="nb-NO" sz="1400" dirty="0" smtClean="0">
                <a:solidFill>
                  <a:schemeClr val="tx1"/>
                </a:solidFill>
              </a:rPr>
              <a:t>Hårfjerning rundt hele </a:t>
            </a:r>
            <a:r>
              <a:rPr lang="nb-NO" sz="1400" dirty="0">
                <a:solidFill>
                  <a:schemeClr val="tx1"/>
                </a:solidFill>
              </a:rPr>
              <a:t>benet fra ¾ over kneet ned til ankelen. </a:t>
            </a:r>
            <a:endParaRPr lang="nb-NO" sz="1400" dirty="0" smtClean="0">
              <a:solidFill>
                <a:schemeClr val="tx1"/>
              </a:solidFill>
            </a:endParaRPr>
          </a:p>
          <a:p>
            <a:pPr algn="l"/>
            <a:endParaRPr lang="nb-NO" sz="1400" dirty="0" smtClean="0">
              <a:solidFill>
                <a:schemeClr val="tx1"/>
              </a:solidFill>
            </a:endParaRPr>
          </a:p>
          <a:p>
            <a:pPr algn="l"/>
            <a:endParaRPr lang="nb-NO" sz="1400" dirty="0">
              <a:solidFill>
                <a:schemeClr val="tx1"/>
              </a:solidFill>
            </a:endParaRPr>
          </a:p>
          <a:p>
            <a:pPr algn="l"/>
            <a:r>
              <a:rPr lang="nb-NO" sz="1400" dirty="0">
                <a:solidFill>
                  <a:schemeClr val="tx1"/>
                </a:solidFill>
              </a:rPr>
              <a:t/>
            </a:r>
            <a:br>
              <a:rPr lang="nb-NO" sz="1400" dirty="0">
                <a:solidFill>
                  <a:schemeClr val="tx1"/>
                </a:solidFill>
              </a:rPr>
            </a:br>
            <a:r>
              <a:rPr lang="nb-NO" sz="1400" b="1" dirty="0" smtClean="0">
                <a:solidFill>
                  <a:schemeClr val="tx1"/>
                </a:solidFill>
              </a:rPr>
              <a:t>Fot/ankel:</a:t>
            </a:r>
          </a:p>
          <a:p>
            <a:pPr algn="l"/>
            <a:r>
              <a:rPr lang="nb-NO" sz="1400" dirty="0" smtClean="0">
                <a:solidFill>
                  <a:schemeClr val="tx1"/>
                </a:solidFill>
              </a:rPr>
              <a:t>Hårfjerning rundt hele leggen ¾ opp og ned til midt på foten. </a:t>
            </a:r>
          </a:p>
          <a:p>
            <a:pPr algn="l"/>
            <a:r>
              <a:rPr lang="nb-NO" sz="1400" i="1" dirty="0" smtClean="0">
                <a:solidFill>
                  <a:schemeClr val="tx1"/>
                </a:solidFill>
              </a:rPr>
              <a:t>Merk! Ikke korrekt tegning på foten.  </a:t>
            </a:r>
            <a:endParaRPr lang="nb-NO" sz="1400" i="1" dirty="0">
              <a:solidFill>
                <a:schemeClr val="tx1"/>
              </a:solidFill>
            </a:endParaRPr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3075806"/>
            <a:ext cx="936104" cy="150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2377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840" y="1059582"/>
            <a:ext cx="4019550" cy="371475"/>
          </a:xfrm>
          <a:prstGeom prst="rect">
            <a:avLst/>
          </a:prstGeom>
        </p:spPr>
      </p:pic>
      <p:sp>
        <p:nvSpPr>
          <p:cNvPr id="6" name="Undertittel 5"/>
          <p:cNvSpPr>
            <a:spLocks noGrp="1"/>
          </p:cNvSpPr>
          <p:nvPr>
            <p:ph type="subTitle" idx="1"/>
          </p:nvPr>
        </p:nvSpPr>
        <p:spPr>
          <a:xfrm>
            <a:off x="3131840" y="1635646"/>
            <a:ext cx="4352528" cy="1817340"/>
          </a:xfrm>
        </p:spPr>
        <p:txBody>
          <a:bodyPr>
            <a:normAutofit/>
          </a:bodyPr>
          <a:lstStyle/>
          <a:p>
            <a:pPr algn="l"/>
            <a:r>
              <a:rPr lang="nb-NO" sz="1400" b="1" dirty="0" err="1" smtClean="0">
                <a:solidFill>
                  <a:schemeClr val="tx1"/>
                </a:solidFill>
              </a:rPr>
              <a:t>Laprascopier</a:t>
            </a:r>
            <a:r>
              <a:rPr lang="nb-NO" sz="1400" b="1" dirty="0" smtClean="0">
                <a:solidFill>
                  <a:schemeClr val="tx1"/>
                </a:solidFill>
              </a:rPr>
              <a:t> og </a:t>
            </a:r>
            <a:r>
              <a:rPr lang="nb-NO" sz="1400" b="1" dirty="0" err="1" smtClean="0">
                <a:solidFill>
                  <a:schemeClr val="tx1"/>
                </a:solidFill>
              </a:rPr>
              <a:t>lapratomier</a:t>
            </a:r>
            <a:r>
              <a:rPr lang="nb-NO" sz="1400" b="1" dirty="0" smtClean="0">
                <a:solidFill>
                  <a:schemeClr val="tx1"/>
                </a:solidFill>
              </a:rPr>
              <a:t> og </a:t>
            </a:r>
            <a:r>
              <a:rPr lang="nb-NO" sz="1400" b="1" dirty="0" err="1">
                <a:solidFill>
                  <a:schemeClr val="tx1"/>
                </a:solidFill>
              </a:rPr>
              <a:t>p</a:t>
            </a:r>
            <a:r>
              <a:rPr lang="nb-NO" sz="1400" b="1" dirty="0" err="1" smtClean="0">
                <a:solidFill>
                  <a:schemeClr val="tx1"/>
                </a:solidFill>
              </a:rPr>
              <a:t>eritoneal</a:t>
            </a:r>
            <a:r>
              <a:rPr lang="nb-NO" sz="1400" b="1" dirty="0" smtClean="0">
                <a:solidFill>
                  <a:schemeClr val="tx1"/>
                </a:solidFill>
              </a:rPr>
              <a:t> dialysekateter og åpne </a:t>
            </a:r>
            <a:r>
              <a:rPr lang="nb-NO" sz="1400" b="1" dirty="0" err="1" smtClean="0">
                <a:solidFill>
                  <a:schemeClr val="tx1"/>
                </a:solidFill>
              </a:rPr>
              <a:t>appendectomier</a:t>
            </a:r>
            <a:r>
              <a:rPr lang="nb-NO" sz="1400" b="1" dirty="0" smtClean="0">
                <a:solidFill>
                  <a:schemeClr val="tx1"/>
                </a:solidFill>
              </a:rPr>
              <a:t>: </a:t>
            </a:r>
          </a:p>
          <a:p>
            <a:pPr algn="l"/>
            <a:r>
              <a:rPr lang="nb-NO" sz="1400" dirty="0" smtClean="0">
                <a:solidFill>
                  <a:schemeClr val="tx1"/>
                </a:solidFill>
              </a:rPr>
              <a:t>Hårfjerning 10 cm over brystbeinsspissen, helt ut på hver side og </a:t>
            </a:r>
            <a:r>
              <a:rPr lang="nb-NO" sz="1400" dirty="0" err="1" smtClean="0">
                <a:solidFill>
                  <a:schemeClr val="tx1"/>
                </a:solidFill>
              </a:rPr>
              <a:t>pubisbehåring</a:t>
            </a:r>
            <a:r>
              <a:rPr lang="nb-NO" sz="1400" dirty="0" smtClean="0">
                <a:solidFill>
                  <a:schemeClr val="tx1"/>
                </a:solidFill>
              </a:rPr>
              <a:t>, se bilde  </a:t>
            </a:r>
          </a:p>
          <a:p>
            <a:pPr algn="l"/>
            <a:endParaRPr lang="nb-NO" sz="1400" dirty="0">
              <a:solidFill>
                <a:schemeClr val="tx1"/>
              </a:solidFill>
            </a:endParaRPr>
          </a:p>
          <a:p>
            <a:pPr algn="l"/>
            <a:r>
              <a:rPr lang="nb-NO" sz="1400" b="1" dirty="0" smtClean="0">
                <a:solidFill>
                  <a:schemeClr val="tx1"/>
                </a:solidFill>
              </a:rPr>
              <a:t>Ved </a:t>
            </a:r>
            <a:r>
              <a:rPr lang="nb-NO" sz="1400" b="1" dirty="0" err="1" smtClean="0">
                <a:solidFill>
                  <a:schemeClr val="tx1"/>
                </a:solidFill>
              </a:rPr>
              <a:t>Gastric</a:t>
            </a:r>
            <a:r>
              <a:rPr lang="nb-NO" sz="1400" b="1" dirty="0" smtClean="0">
                <a:solidFill>
                  <a:schemeClr val="tx1"/>
                </a:solidFill>
              </a:rPr>
              <a:t> bypass og </a:t>
            </a:r>
            <a:r>
              <a:rPr lang="nb-NO" sz="1400" b="1" dirty="0" err="1" smtClean="0">
                <a:solidFill>
                  <a:schemeClr val="tx1"/>
                </a:solidFill>
              </a:rPr>
              <a:t>sleeve</a:t>
            </a:r>
            <a:r>
              <a:rPr lang="nb-NO" sz="1400" b="1" dirty="0" smtClean="0">
                <a:solidFill>
                  <a:schemeClr val="tx1"/>
                </a:solidFill>
              </a:rPr>
              <a:t> </a:t>
            </a:r>
            <a:r>
              <a:rPr lang="nb-NO" sz="1400" dirty="0" smtClean="0">
                <a:solidFill>
                  <a:schemeClr val="tx1"/>
                </a:solidFill>
              </a:rPr>
              <a:t>er det ikke behov for å fjerne håp på </a:t>
            </a:r>
            <a:r>
              <a:rPr lang="nb-NO" sz="1400" dirty="0" err="1" smtClean="0">
                <a:solidFill>
                  <a:schemeClr val="tx1"/>
                </a:solidFill>
              </a:rPr>
              <a:t>pubis</a:t>
            </a:r>
            <a:r>
              <a:rPr lang="nb-NO" sz="1400" dirty="0" smtClean="0">
                <a:solidFill>
                  <a:schemeClr val="tx1"/>
                </a:solidFill>
              </a:rPr>
              <a:t>.</a:t>
            </a:r>
            <a:endParaRPr lang="nb-NO" sz="1400" dirty="0">
              <a:solidFill>
                <a:schemeClr val="tx1"/>
              </a:solidFill>
            </a:endParaRPr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375" y="1059582"/>
            <a:ext cx="1967409" cy="3520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691378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 vanlig VVHF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bredformat 16-9" id="{803CD034-BF00-4BBB-9B7A-F20127A18155}" vid="{9C59B914-7D57-4BFC-8837-696E29DB2D55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 PowerPoint bredformat 16-9 VVHF</Template>
  <TotalTime>175</TotalTime>
  <Words>650</Words>
  <Application>Microsoft Office PowerPoint</Application>
  <PresentationFormat>Skjermfremvisning (16:9)</PresentationFormat>
  <Paragraphs>70</Paragraphs>
  <Slides>12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12</vt:i4>
      </vt:variant>
    </vt:vector>
  </HeadingPairs>
  <TitlesOfParts>
    <vt:vector size="17" baseType="lpstr">
      <vt:lpstr>Arial</vt:lpstr>
      <vt:lpstr>Calibri</vt:lpstr>
      <vt:lpstr>Cambria</vt:lpstr>
      <vt:lpstr>Times New Roman</vt:lpstr>
      <vt:lpstr>Powerpoint vanlig VVHF</vt:lpstr>
      <vt:lpstr>BS Skisser hårfjerning ved operative inngrep</vt:lpstr>
      <vt:lpstr>PowerPoint-presentasjon</vt:lpstr>
      <vt:lpstr>Plastikk kirurgi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Kar/Thorax operative inngrep</vt:lpstr>
    </vt:vector>
  </TitlesOfParts>
  <Company>Helse Sør-Øst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Skisser hårfjerning ved operative inngrep</dc:title>
  <dc:creator>Martine Qvigstad</dc:creator>
  <cp:lastModifiedBy>Astrid Gjerland</cp:lastModifiedBy>
  <cp:revision>27</cp:revision>
  <dcterms:created xsi:type="dcterms:W3CDTF">2022-10-17T10:28:08Z</dcterms:created>
  <dcterms:modified xsi:type="dcterms:W3CDTF">2023-03-03T09:20:32Z</dcterms:modified>
</cp:coreProperties>
</file>