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3" r:id="rId4"/>
    <p:sldId id="266" r:id="rId5"/>
    <p:sldId id="270" r:id="rId6"/>
    <p:sldId id="267" r:id="rId7"/>
    <p:sldId id="259" r:id="rId8"/>
    <p:sldId id="271" r:id="rId9"/>
    <p:sldId id="261" r:id="rId10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A7A98-1AEF-4659-ABAF-837CF24D8DD8}" type="datetimeFigureOut">
              <a:rPr lang="nb-NO" smtClean="0"/>
              <a:t>17.02.2020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0B603-E39A-4272-991C-FB03CD23E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41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0B603-E39A-4272-991C-FB03CD23E7E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33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0B603-E39A-4272-991C-FB03CD23E7E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854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bestilles en pleurapakke i DIPS.</a:t>
            </a:r>
          </a:p>
          <a:p>
            <a:r>
              <a:rPr lang="nb-NO" dirty="0" smtClean="0"/>
              <a:t>Peke på sideetiketten hvor det står hva som skal brukes av utstyr</a:t>
            </a:r>
          </a:p>
          <a:p>
            <a:r>
              <a:rPr lang="nb-NO" dirty="0" smtClean="0"/>
              <a:t>Siste</a:t>
            </a:r>
            <a:r>
              <a:rPr lang="nb-NO" baseline="0" dirty="0" smtClean="0"/>
              <a:t> etikett er til Laboratoriet – skal IKKE brukes av avdelingen.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0B603-E39A-4272-991C-FB03CD23E7E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64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0B603-E39A-4272-991C-FB03CD23E7E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083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0B603-E39A-4272-991C-FB03CD23E7E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2070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0B603-E39A-4272-991C-FB03CD23E7E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153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0B603-E39A-4272-991C-FB03CD23E7E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72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6399-DC81-488A-8C85-11619FFD675C}" type="datetime1">
              <a:rPr lang="nb-NO" smtClean="0"/>
              <a:t>17.02.2020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086-2CFD-473F-AF23-F911C52D58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846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010F-AC98-42F5-849D-E0970BB6DE42}" type="datetime1">
              <a:rPr lang="nb-NO" smtClean="0"/>
              <a:t>17.02.2020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086-2CFD-473F-AF23-F911C52D58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53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BB07-FC0A-4C41-82FD-23629BC52D9C}" type="datetime1">
              <a:rPr lang="nb-NO" smtClean="0"/>
              <a:t>17.02.2020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086-2CFD-473F-AF23-F911C52D58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156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403A-BFF7-4F15-AAD2-BFEC72668452}" type="datetime1">
              <a:rPr lang="nb-NO" smtClean="0"/>
              <a:t>17.02.2020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086-2CFD-473F-AF23-F911C52D58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00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FD-7F19-4C5C-B6A8-49E1111661D7}" type="datetime1">
              <a:rPr lang="nb-NO" smtClean="0"/>
              <a:t>17.02.2020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086-2CFD-473F-AF23-F911C52D58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28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A3-5E32-4DCC-8ACE-09A4B96DA814}" type="datetime1">
              <a:rPr lang="nb-NO" smtClean="0"/>
              <a:t>17.02.2020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086-2CFD-473F-AF23-F911C52D58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719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AD1A-186B-4C17-BD85-8EAA3B0FE7DC}" type="datetime1">
              <a:rPr lang="nb-NO" smtClean="0"/>
              <a:t>17.02.2020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086-2CFD-473F-AF23-F911C52D58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95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350A-E9C6-4A2A-AC12-3BA487C5557E}" type="datetime1">
              <a:rPr lang="nb-NO" smtClean="0"/>
              <a:t>17.02.2020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086-2CFD-473F-AF23-F911C52D58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04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73B5-FC82-44FF-9773-666022064001}" type="datetime1">
              <a:rPr lang="nb-NO" smtClean="0"/>
              <a:t>17.02.2020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086-2CFD-473F-AF23-F911C52D58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384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96E4-B60F-42E2-9553-65E35EC9F3DE}" type="datetime1">
              <a:rPr lang="nb-NO" smtClean="0"/>
              <a:t>17.02.2020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086-2CFD-473F-AF23-F911C52D58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807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24AE-D47A-4042-8499-1DDADF90D7B0}" type="datetime1">
              <a:rPr lang="nb-NO" smtClean="0"/>
              <a:t>17.02.2020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086-2CFD-473F-AF23-F911C52D58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716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9B2E7-4BC4-4918-AE78-DAA980DE90E5}" type="datetime1">
              <a:rPr lang="nb-NO" smtClean="0"/>
              <a:t>17.02.2020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4086-2CFD-473F-AF23-F911C52D58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100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3818855"/>
          </a:xfrm>
        </p:spPr>
        <p:txBody>
          <a:bodyPr>
            <a:normAutofit/>
          </a:bodyPr>
          <a:lstStyle/>
          <a:p>
            <a:r>
              <a:rPr lang="nb-NO" dirty="0" smtClean="0"/>
              <a:t>Pleuravæske</a:t>
            </a:r>
            <a:br>
              <a:rPr lang="nb-NO" dirty="0" smtClean="0"/>
            </a:br>
            <a:r>
              <a:rPr lang="nb-NO" sz="3100" dirty="0" smtClean="0"/>
              <a:t>Veiledning for avdelingene, fordeling av prøve</a:t>
            </a:r>
            <a:br>
              <a:rPr lang="nb-NO" sz="3100" dirty="0" smtClean="0"/>
            </a:br>
            <a:r>
              <a:rPr lang="nb-NO" sz="3100" dirty="0"/>
              <a:t/>
            </a:r>
            <a:br>
              <a:rPr lang="nb-NO" sz="3100" dirty="0"/>
            </a:br>
            <a:r>
              <a:rPr lang="nb-NO" sz="3100" dirty="0" smtClean="0"/>
              <a:t>Se e-håndbok dokument </a:t>
            </a:r>
            <a:r>
              <a:rPr lang="nb-NO" sz="3100" dirty="0" err="1" smtClean="0"/>
              <a:t>nr</a:t>
            </a:r>
            <a:r>
              <a:rPr lang="nb-NO" sz="3100" dirty="0" smtClean="0"/>
              <a:t> </a:t>
            </a:r>
            <a:r>
              <a:rPr lang="nb-NO" sz="2800" dirty="0" smtClean="0"/>
              <a:t>21187 </a:t>
            </a:r>
            <a:br>
              <a:rPr lang="nb-NO" sz="2800" dirty="0" smtClean="0"/>
            </a:br>
            <a:endParaRPr lang="nb-NO" sz="310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2895600" cy="365125"/>
          </a:xfrm>
        </p:spPr>
        <p:txBody>
          <a:bodyPr/>
          <a:lstStyle/>
          <a:p>
            <a:r>
              <a:rPr lang="nb-NO" sz="800" dirty="0"/>
              <a:t>Viser til prosedyre 21187 i </a:t>
            </a:r>
            <a:r>
              <a:rPr lang="nb-NO" sz="800" dirty="0" smtClean="0"/>
              <a:t>e-håndboka</a:t>
            </a:r>
          </a:p>
          <a:p>
            <a:r>
              <a:rPr lang="nb-NO" sz="800" dirty="0" smtClean="0"/>
              <a:t>Kari Henningsgård, fagbioingeniør, MBK-BS. 24/6-19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23159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E-håndbok 21187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nb-NO" dirty="0"/>
              <a:t>Prøvetaking </a:t>
            </a:r>
          </a:p>
          <a:p>
            <a:pPr lvl="2"/>
            <a:r>
              <a:rPr lang="nb-NO" dirty="0"/>
              <a:t>Lilla </a:t>
            </a:r>
            <a:r>
              <a:rPr lang="nb-NO" dirty="0" err="1"/>
              <a:t>vacutainer</a:t>
            </a:r>
            <a:r>
              <a:rPr lang="nb-NO" dirty="0"/>
              <a:t> for celletelling (</a:t>
            </a:r>
            <a:r>
              <a:rPr lang="nb-NO" u="sng" dirty="0"/>
              <a:t>enkel hematologi</a:t>
            </a:r>
            <a:r>
              <a:rPr lang="nb-NO" dirty="0"/>
              <a:t>) (alle)</a:t>
            </a:r>
          </a:p>
          <a:p>
            <a:pPr lvl="2"/>
            <a:r>
              <a:rPr lang="nb-NO" dirty="0"/>
              <a:t>Steril 50ml bakt glass for biokjemi (</a:t>
            </a:r>
            <a:r>
              <a:rPr lang="nb-NO" u="sng" dirty="0"/>
              <a:t>LD, protein, glukose og </a:t>
            </a:r>
            <a:r>
              <a:rPr lang="nb-NO" u="sng" dirty="0" err="1"/>
              <a:t>amylase</a:t>
            </a:r>
            <a:r>
              <a:rPr lang="nb-NO" dirty="0"/>
              <a:t>) (alle)</a:t>
            </a:r>
          </a:p>
          <a:p>
            <a:pPr lvl="2"/>
            <a:r>
              <a:rPr lang="nb-NO" dirty="0"/>
              <a:t>20 my sprøytefilter og blodgass sprøyte for </a:t>
            </a:r>
            <a:r>
              <a:rPr lang="nb-NO" u="sng" dirty="0"/>
              <a:t>pH måling</a:t>
            </a:r>
            <a:r>
              <a:rPr lang="nb-NO" dirty="0"/>
              <a:t> (alle)</a:t>
            </a:r>
          </a:p>
          <a:p>
            <a:pPr lvl="2"/>
            <a:r>
              <a:rPr lang="nb-NO" dirty="0"/>
              <a:t>Aerob og anaerob blodkulturflasker for </a:t>
            </a:r>
            <a:r>
              <a:rPr lang="nb-NO" u="sng" dirty="0" err="1"/>
              <a:t>bakteriedyrkning</a:t>
            </a:r>
            <a:r>
              <a:rPr lang="nb-NO" u="sng" dirty="0"/>
              <a:t> </a:t>
            </a:r>
            <a:r>
              <a:rPr lang="nb-NO" dirty="0"/>
              <a:t>(alle)</a:t>
            </a:r>
          </a:p>
          <a:p>
            <a:pPr lvl="2"/>
            <a:r>
              <a:rPr lang="nb-NO" dirty="0"/>
              <a:t>Steril 50ml bakt glass for </a:t>
            </a:r>
            <a:r>
              <a:rPr lang="nb-NO" u="sng" dirty="0"/>
              <a:t>Tb</a:t>
            </a:r>
            <a:r>
              <a:rPr lang="nb-NO" dirty="0"/>
              <a:t> </a:t>
            </a:r>
            <a:r>
              <a:rPr lang="nb-NO" dirty="0" err="1"/>
              <a:t>diagnsotikk</a:t>
            </a:r>
            <a:r>
              <a:rPr lang="nb-NO" dirty="0"/>
              <a:t>  (hvis aktuelt)</a:t>
            </a:r>
          </a:p>
          <a:p>
            <a:pPr lvl="2"/>
            <a:r>
              <a:rPr lang="nb-NO" dirty="0"/>
              <a:t>Steril 50ml bakt glass med halvparten </a:t>
            </a:r>
            <a:r>
              <a:rPr lang="nb-NO" dirty="0" smtClean="0"/>
              <a:t>50% </a:t>
            </a:r>
            <a:r>
              <a:rPr lang="nb-NO" dirty="0"/>
              <a:t>etanol til </a:t>
            </a:r>
            <a:r>
              <a:rPr lang="nb-NO" u="sng" dirty="0"/>
              <a:t>cytologi</a:t>
            </a:r>
            <a:r>
              <a:rPr lang="nb-NO" dirty="0"/>
              <a:t>/ </a:t>
            </a:r>
            <a:r>
              <a:rPr lang="nb-NO" dirty="0" err="1"/>
              <a:t>evt</a:t>
            </a:r>
            <a:r>
              <a:rPr lang="nb-NO" dirty="0"/>
              <a:t> send hele posen direkte til DNR etter tapping hvis sterk mistanke om </a:t>
            </a:r>
            <a:r>
              <a:rPr lang="nb-NO" dirty="0" err="1"/>
              <a:t>malignitet</a:t>
            </a:r>
            <a:r>
              <a:rPr lang="nb-NO" dirty="0"/>
              <a:t>. Må da også ha plastbøtte til forsendelse og bør sendes om formiddagen. (hvis aktuelt)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375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HENNI\AppData\Local\Microsoft\Windows\Temporary Internet Files\Content.Outlook\4JGPS5QA\IMG_439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r="3875" b="10926"/>
          <a:stretch/>
        </p:blipFill>
        <p:spPr bwMode="auto">
          <a:xfrm rot="5400000">
            <a:off x="-633983" y="1526516"/>
            <a:ext cx="6028348" cy="42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l venstre 6"/>
          <p:cNvSpPr/>
          <p:nvPr/>
        </p:nvSpPr>
        <p:spPr>
          <a:xfrm>
            <a:off x="4572000" y="908720"/>
            <a:ext cx="1410456" cy="32868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167252" y="445487"/>
            <a:ext cx="27660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r>
              <a:rPr lang="nb-NO" dirty="0" smtClean="0"/>
              <a:t>Etikett </a:t>
            </a:r>
            <a:r>
              <a:rPr lang="nb-NO" dirty="0"/>
              <a:t>til blodkultur. Anaerob, </a:t>
            </a:r>
            <a:r>
              <a:rPr lang="nb-NO" dirty="0" err="1"/>
              <a:t>orange</a:t>
            </a:r>
            <a:r>
              <a:rPr lang="nb-NO" dirty="0"/>
              <a:t> hette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/>
              <a:t>Etikett til steril beholder. </a:t>
            </a:r>
            <a:r>
              <a:rPr lang="nb-NO" dirty="0" smtClean="0"/>
              <a:t>Mikrobiologi</a:t>
            </a:r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b="1" dirty="0"/>
              <a:t>pH i pleuravæske </a:t>
            </a:r>
            <a:r>
              <a:rPr lang="nb-NO" b="1" dirty="0" smtClean="0"/>
              <a:t>- </a:t>
            </a:r>
            <a:r>
              <a:rPr lang="nb-NO" dirty="0" smtClean="0"/>
              <a:t>blodgass-sprøyte.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Etikett </a:t>
            </a:r>
            <a:r>
              <a:rPr lang="nb-NO" dirty="0"/>
              <a:t>til celletelling. Lilla kork</a:t>
            </a:r>
          </a:p>
          <a:p>
            <a:endParaRPr lang="nb-NO" dirty="0"/>
          </a:p>
          <a:p>
            <a:r>
              <a:rPr lang="nb-NO" dirty="0"/>
              <a:t>Etikett til kjemi-analyser. Gul </a:t>
            </a:r>
            <a:r>
              <a:rPr lang="nb-NO" dirty="0" smtClean="0"/>
              <a:t>kork</a:t>
            </a:r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/>
              <a:t>Etikett LD, ALB, TP skal IKKE brukes av avdelingen. Er til </a:t>
            </a:r>
            <a:r>
              <a:rPr lang="nb-NO" dirty="0" smtClean="0"/>
              <a:t>blodprøve</a:t>
            </a:r>
            <a:endParaRPr lang="nb-NO" dirty="0"/>
          </a:p>
        </p:txBody>
      </p:sp>
      <p:sp>
        <p:nvSpPr>
          <p:cNvPr id="9" name="Pil venstre 8"/>
          <p:cNvSpPr/>
          <p:nvPr/>
        </p:nvSpPr>
        <p:spPr>
          <a:xfrm>
            <a:off x="4551288" y="2780928"/>
            <a:ext cx="1410456" cy="32868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 venstre 9"/>
          <p:cNvSpPr/>
          <p:nvPr/>
        </p:nvSpPr>
        <p:spPr>
          <a:xfrm>
            <a:off x="4572000" y="1741458"/>
            <a:ext cx="1410456" cy="32868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 venstre 10"/>
          <p:cNvSpPr/>
          <p:nvPr/>
        </p:nvSpPr>
        <p:spPr>
          <a:xfrm>
            <a:off x="4543450" y="3809365"/>
            <a:ext cx="1410456" cy="32868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l venstre 11"/>
          <p:cNvSpPr/>
          <p:nvPr/>
        </p:nvSpPr>
        <p:spPr>
          <a:xfrm>
            <a:off x="4572000" y="4889485"/>
            <a:ext cx="1410456" cy="32868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 venstre 12"/>
          <p:cNvSpPr/>
          <p:nvPr/>
        </p:nvSpPr>
        <p:spPr>
          <a:xfrm>
            <a:off x="4551288" y="6021093"/>
            <a:ext cx="1410456" cy="32868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1907704" y="76155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ETIKETTER FRA DIPS (Pleurapakke)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70366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nb-NO" dirty="0" smtClean="0"/>
              <a:t>Til medisinsk biokjemi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39552" y="1445875"/>
            <a:ext cx="3312368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 smtClean="0"/>
              <a:t>Celletelling</a:t>
            </a:r>
          </a:p>
          <a:p>
            <a:r>
              <a:rPr lang="nb-NO" dirty="0" smtClean="0"/>
              <a:t>Lilla rør må blandes godt for å hindre at prøven koagulerer</a:t>
            </a:r>
            <a:endParaRPr lang="nb-NO" dirty="0"/>
          </a:p>
        </p:txBody>
      </p:sp>
      <p:pic>
        <p:nvPicPr>
          <p:cNvPr id="6146" name="Picture 2" descr="C:\Users\KHENNI\AppData\Local\Microsoft\Windows\Temporary Internet Files\Content.Outlook\4JGPS5QA\IMG_43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20185" r="5680" b="17778"/>
          <a:stretch/>
        </p:blipFill>
        <p:spPr bwMode="auto">
          <a:xfrm rot="5400000">
            <a:off x="34613" y="4452733"/>
            <a:ext cx="2085641" cy="10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HENNI\AppData\Local\Microsoft\Windows\Temporary Internet Files\Content.Outlook\4JGPS5QA\IMG_44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37159" r="2397" b="24028"/>
          <a:stretch/>
        </p:blipFill>
        <p:spPr bwMode="auto">
          <a:xfrm>
            <a:off x="303718" y="2545319"/>
            <a:ext cx="3784035" cy="11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HENNI\AppData\Local\Microsoft\Windows\Temporary Internet Files\Content.Outlook\4JGPS5QA\IMG_439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13565" r="17361" b="17547"/>
          <a:stretch/>
        </p:blipFill>
        <p:spPr bwMode="auto">
          <a:xfrm rot="5400000">
            <a:off x="6500410" y="4233865"/>
            <a:ext cx="2306309" cy="17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Sylinder 15"/>
          <p:cNvSpPr txBox="1"/>
          <p:nvPr/>
        </p:nvSpPr>
        <p:spPr>
          <a:xfrm>
            <a:off x="4860032" y="1445875"/>
            <a:ext cx="3312368" cy="92333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 smtClean="0"/>
              <a:t>Kjemianalyser</a:t>
            </a:r>
          </a:p>
          <a:p>
            <a:r>
              <a:rPr lang="nb-NO" dirty="0" smtClean="0"/>
              <a:t>Rør uten tilsetning (urinrør) med gul kork eller steril beholder</a:t>
            </a:r>
            <a:endParaRPr lang="nb-NO" dirty="0"/>
          </a:p>
        </p:txBody>
      </p:sp>
      <p:pic>
        <p:nvPicPr>
          <p:cNvPr id="8194" name="Picture 2" descr="C:\Users\KHENNI\AppData\Local\Microsoft\Windows\Temporary Internet Files\Content.Outlook\4JGPS5QA\IMG_440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7159" r="2360" b="24055"/>
          <a:stretch/>
        </p:blipFill>
        <p:spPr bwMode="auto">
          <a:xfrm>
            <a:off x="4842549" y="2584476"/>
            <a:ext cx="3672408" cy="113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0" t="28368" r="31127" b="28368"/>
          <a:stretch/>
        </p:blipFill>
        <p:spPr>
          <a:xfrm>
            <a:off x="3059832" y="3942103"/>
            <a:ext cx="706085" cy="208564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910715" y="450912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EDTA-røret fylles til merket, </a:t>
            </a:r>
            <a:r>
              <a:rPr lang="nb-NO" sz="1200" dirty="0" err="1"/>
              <a:t>ca</a:t>
            </a:r>
            <a:r>
              <a:rPr lang="nb-NO" sz="1200" dirty="0"/>
              <a:t> 4 ml</a:t>
            </a:r>
          </a:p>
        </p:txBody>
      </p:sp>
      <p:sp>
        <p:nvSpPr>
          <p:cNvPr id="4" name="Høyrepil med hakk 3"/>
          <p:cNvSpPr/>
          <p:nvPr/>
        </p:nvSpPr>
        <p:spPr>
          <a:xfrm>
            <a:off x="2710727" y="4993248"/>
            <a:ext cx="501045" cy="45719"/>
          </a:xfrm>
          <a:prstGeom prst="notch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/>
          <p:cNvSpPr txBox="1"/>
          <p:nvPr/>
        </p:nvSpPr>
        <p:spPr>
          <a:xfrm>
            <a:off x="5652120" y="4509120"/>
            <a:ext cx="86409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Rør med gul kork eller steril beholder </a:t>
            </a:r>
            <a:r>
              <a:rPr lang="nb-NO" sz="1200" dirty="0"/>
              <a:t>fylles </a:t>
            </a:r>
            <a:r>
              <a:rPr lang="nb-NO" sz="1200" dirty="0" smtClean="0"/>
              <a:t>8-10 ml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83908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Fylling av rør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4" descr="C:\Users\KHENNI\AppData\Local\Microsoft\Windows\Temporary Internet Files\Content.Outlook\4JGPS5QA\IMG_43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13565" r="17361" b="17547"/>
          <a:stretch/>
        </p:blipFill>
        <p:spPr bwMode="auto">
          <a:xfrm rot="5400000">
            <a:off x="2530357" y="2208594"/>
            <a:ext cx="2306309" cy="17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HENNI\AppData\Local\Microsoft\Windows\Temporary Internet Files\Content.Outlook\4JGPS5QA\IMG_43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20185" r="5680" b="17778"/>
          <a:stretch/>
        </p:blipFill>
        <p:spPr bwMode="auto">
          <a:xfrm rot="5400000">
            <a:off x="823766" y="2424706"/>
            <a:ext cx="2085641" cy="10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5220072" y="1844824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EDTA (lilla) og Urinrør (gult) har vakuum og kan fylles på flere måter.</a:t>
            </a:r>
          </a:p>
          <a:p>
            <a:pPr marL="342900" indent="-342900">
              <a:buAutoNum type="arabicParenR"/>
            </a:pPr>
            <a:r>
              <a:rPr lang="nb-NO" dirty="0" smtClean="0"/>
              <a:t>Sett nål/spiss på den store sprøyten. Sett nålen gjennom korken på rørene og la vakuumet trekke riktig volum</a:t>
            </a:r>
          </a:p>
          <a:p>
            <a:pPr marL="342900" indent="-342900">
              <a:buAutoNum type="arabicParenR"/>
            </a:pPr>
            <a:r>
              <a:rPr lang="nb-NO" dirty="0" smtClean="0"/>
              <a:t>Dersom pasienten har dren: bruk </a:t>
            </a:r>
            <a:r>
              <a:rPr lang="nb-NO" dirty="0" err="1" smtClean="0"/>
              <a:t>mellomstykke</a:t>
            </a:r>
            <a:r>
              <a:rPr lang="nb-NO" dirty="0" smtClean="0"/>
              <a:t> og fyll rørene derfra</a:t>
            </a:r>
          </a:p>
          <a:p>
            <a:pPr marL="342900" indent="-342900">
              <a:buAutoNum type="arabicParenR"/>
            </a:pPr>
            <a:r>
              <a:rPr lang="nb-NO" dirty="0" smtClean="0"/>
              <a:t>Ta av kork og fyll til merket på EDTA og </a:t>
            </a:r>
            <a:r>
              <a:rPr lang="nb-NO" dirty="0" err="1" smtClean="0"/>
              <a:t>ca</a:t>
            </a:r>
            <a:r>
              <a:rPr lang="nb-NO" dirty="0" smtClean="0"/>
              <a:t> 8 ml (fullt) i urinrøret.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388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nb-NO" dirty="0" smtClean="0"/>
              <a:t>Til medisinsk biokjemi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860032" y="1693248"/>
            <a:ext cx="33843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Til </a:t>
            </a:r>
            <a:r>
              <a:rPr lang="nb-NO" b="1" dirty="0" smtClean="0"/>
              <a:t>pH i pleuravæske </a:t>
            </a:r>
            <a:r>
              <a:rPr lang="nb-NO" dirty="0" smtClean="0"/>
              <a:t>må det brukes en blodgass-sprøyte.</a:t>
            </a:r>
          </a:p>
          <a:p>
            <a:r>
              <a:rPr lang="nb-NO" dirty="0" smtClean="0"/>
              <a:t>NB! Press ut luft og </a:t>
            </a:r>
            <a:r>
              <a:rPr lang="nb-NO" dirty="0" smtClean="0"/>
              <a:t>deretter blande.</a:t>
            </a:r>
            <a:endParaRPr lang="nb-NO" dirty="0"/>
          </a:p>
        </p:txBody>
      </p:sp>
      <p:pic>
        <p:nvPicPr>
          <p:cNvPr id="7170" name="Picture 2" descr="C:\Users\KHENNI\AppData\Local\Microsoft\Windows\Temporary Internet Files\Content.Outlook\4JGPS5QA\IMG_44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34676" r="4305" b="23287"/>
          <a:stretch/>
        </p:blipFill>
        <p:spPr bwMode="auto">
          <a:xfrm>
            <a:off x="603884" y="3789040"/>
            <a:ext cx="4931945" cy="171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HENNI\AppData\Local\Microsoft\Windows\Temporary Internet Files\Content.Outlook\4JGPS5QA\IMG_44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9" b="18429"/>
          <a:stretch/>
        </p:blipFill>
        <p:spPr bwMode="auto">
          <a:xfrm rot="10800000">
            <a:off x="576158" y="1628800"/>
            <a:ext cx="3695804" cy="19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Mikrobiologi</a:t>
            </a:r>
            <a:br>
              <a:rPr lang="nb-NO" dirty="0" smtClean="0"/>
            </a:br>
            <a:r>
              <a:rPr lang="nb-NO" dirty="0" smtClean="0"/>
              <a:t> </a:t>
            </a:r>
            <a:r>
              <a:rPr lang="nb-NO" sz="2800" dirty="0" smtClean="0"/>
              <a:t>(leveres til medisinsk biokjemi)</a:t>
            </a:r>
            <a:br>
              <a:rPr lang="nb-NO" sz="2800" dirty="0" smtClean="0"/>
            </a:br>
            <a:r>
              <a:rPr lang="nb-NO" sz="2800" dirty="0" smtClean="0"/>
              <a:t> 1 anaerob (</a:t>
            </a:r>
            <a:r>
              <a:rPr lang="nb-NO" sz="2800" dirty="0" err="1" smtClean="0"/>
              <a:t>orange</a:t>
            </a:r>
            <a:r>
              <a:rPr lang="nb-NO" sz="2800" dirty="0" smtClean="0"/>
              <a:t> topp) kulturflaske + 1 steril beholder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8" t="33668" r="26612" b="24556"/>
          <a:stretch/>
        </p:blipFill>
        <p:spPr>
          <a:xfrm>
            <a:off x="5975742" y="2708920"/>
            <a:ext cx="1316880" cy="2055877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4283968" y="1813672"/>
            <a:ext cx="42928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Ved lite materiale prioriteres steril beholder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KHENNI\AppData\Local\Microsoft\Windows\Temporary Internet Files\Content.Outlook\4JGPS5QA\IMG_439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r="9722" b="5139"/>
          <a:stretch/>
        </p:blipFill>
        <p:spPr bwMode="auto">
          <a:xfrm>
            <a:off x="971600" y="1839362"/>
            <a:ext cx="1083403" cy="317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HENNI\AppData\Local\Microsoft\Windows\Temporary Internet Files\Content.Outlook\4JGPS5QA\IMG_44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39306" r="10695" b="27361"/>
          <a:stretch/>
        </p:blipFill>
        <p:spPr bwMode="auto">
          <a:xfrm>
            <a:off x="395536" y="5290713"/>
            <a:ext cx="3672408" cy="113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HENNI\AppData\Local\Microsoft\Windows\Temporary Internet Files\Content.Outlook\4JGPS5QA\IMG_44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t="40046" r="9861" b="28088"/>
          <a:stretch/>
        </p:blipFill>
        <p:spPr bwMode="auto">
          <a:xfrm>
            <a:off x="4716016" y="5290713"/>
            <a:ext cx="3522332" cy="110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tt pil 6"/>
          <p:cNvCxnSpPr/>
          <p:nvPr/>
        </p:nvCxnSpPr>
        <p:spPr>
          <a:xfrm>
            <a:off x="5966471" y="2183004"/>
            <a:ext cx="360040" cy="6387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/>
          <p:cNvSpPr txBox="1"/>
          <p:nvPr/>
        </p:nvSpPr>
        <p:spPr>
          <a:xfrm>
            <a:off x="2205902" y="2165357"/>
            <a:ext cx="1800200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Kulturflasken fylles (vakuum) med </a:t>
            </a:r>
            <a:r>
              <a:rPr lang="nb-NO" sz="1400" b="1" dirty="0" smtClean="0"/>
              <a:t>8 ml </a:t>
            </a:r>
            <a:r>
              <a:rPr lang="nb-NO" sz="1400" dirty="0" smtClean="0"/>
              <a:t>pleuravæske. Ved lite pleuravæske fyll 1 ml. </a:t>
            </a:r>
          </a:p>
          <a:p>
            <a:endParaRPr lang="nb-NO" sz="1400" dirty="0"/>
          </a:p>
          <a:p>
            <a:r>
              <a:rPr lang="nb-NO" sz="1400" dirty="0" smtClean="0"/>
              <a:t>Ikke sett navneetiketten over barkoden på kulturflasken – den brukes under analysering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83043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Mikrobiologi, fylling av kulturflaske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 smtClean="0"/>
              <a:t>Fjern den </a:t>
            </a:r>
            <a:r>
              <a:rPr lang="nb-NO" sz="1800" dirty="0" err="1" smtClean="0"/>
              <a:t>orange</a:t>
            </a:r>
            <a:r>
              <a:rPr lang="nb-NO" sz="1800" dirty="0" smtClean="0"/>
              <a:t> hetten</a:t>
            </a:r>
          </a:p>
          <a:p>
            <a:r>
              <a:rPr lang="nb-NO" sz="1800" dirty="0" smtClean="0"/>
              <a:t>Vask med </a:t>
            </a:r>
            <a:r>
              <a:rPr lang="nb-NO" sz="1800" dirty="0" err="1" smtClean="0"/>
              <a:t>klorhexidin</a:t>
            </a:r>
            <a:endParaRPr lang="nb-NO" sz="1800" dirty="0" smtClean="0"/>
          </a:p>
          <a:p>
            <a:r>
              <a:rPr lang="nb-NO" sz="1800" dirty="0" smtClean="0"/>
              <a:t>Vent 30 sekunder til </a:t>
            </a:r>
            <a:r>
              <a:rPr lang="nb-NO" sz="1800" dirty="0" err="1" smtClean="0"/>
              <a:t>klorhexidin</a:t>
            </a:r>
            <a:r>
              <a:rPr lang="nb-NO" sz="1800" dirty="0" smtClean="0"/>
              <a:t> har tørket</a:t>
            </a:r>
          </a:p>
          <a:p>
            <a:r>
              <a:rPr lang="nb-NO" sz="1800" dirty="0" smtClean="0"/>
              <a:t>Ved dren; bruk </a:t>
            </a:r>
            <a:r>
              <a:rPr lang="nb-NO" sz="1800" dirty="0" err="1" smtClean="0"/>
              <a:t>mellomstykke</a:t>
            </a:r>
            <a:r>
              <a:rPr lang="nb-NO" sz="1800" dirty="0" smtClean="0"/>
              <a:t> og fyll flasken</a:t>
            </a:r>
          </a:p>
          <a:p>
            <a:r>
              <a:rPr lang="nb-NO" sz="1800" dirty="0" smtClean="0"/>
              <a:t>Fra sprøyte; sett nål på sprøyten og sett nålen gjennom korken på kulturflasken</a:t>
            </a:r>
          </a:p>
          <a:p>
            <a:endParaRPr lang="nb-NO" sz="1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2" descr="C:\Users\KHENNI\AppData\Local\Microsoft\Windows\Temporary Internet Files\Content.Outlook\4JGPS5QA\IMG_43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r="9722" b="5139"/>
          <a:stretch/>
        </p:blipFill>
        <p:spPr bwMode="auto">
          <a:xfrm>
            <a:off x="1115616" y="3284984"/>
            <a:ext cx="1083403" cy="317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4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Cytologi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2" t="31599" r="35975" b="28161"/>
          <a:stretch/>
        </p:blipFill>
        <p:spPr>
          <a:xfrm>
            <a:off x="1043608" y="1268760"/>
            <a:ext cx="1571861" cy="1821243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9" t="17924" r="12562" b="7696"/>
          <a:stretch/>
        </p:blipFill>
        <p:spPr>
          <a:xfrm>
            <a:off x="683568" y="3284984"/>
            <a:ext cx="4545128" cy="3370923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3131840" y="1300118"/>
            <a:ext cx="537993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Utføres av Røntgenavdelingen</a:t>
            </a:r>
          </a:p>
          <a:p>
            <a:r>
              <a:rPr lang="nb-NO" dirty="0" smtClean="0"/>
              <a:t>Beholder og utfylt rekvisisjon legges i konvolutt merket </a:t>
            </a:r>
          </a:p>
          <a:p>
            <a:r>
              <a:rPr lang="nb-NO" dirty="0" smtClean="0"/>
              <a:t>avdeling for cytologi, Drammen sykehus.</a:t>
            </a:r>
          </a:p>
          <a:p>
            <a:r>
              <a:rPr lang="nb-NO" dirty="0" smtClean="0"/>
              <a:t>Settes i kjøleskap på medisinsk biokjemi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329092" y="2103983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50% etanol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334836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9057</TotalTime>
  <Words>410</Words>
  <Application>Microsoft Office PowerPoint</Application>
  <PresentationFormat>Skjermfremvisning (4:3)</PresentationFormat>
  <Paragraphs>69</Paragraphs>
  <Slides>9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Office-tema</vt:lpstr>
      <vt:lpstr>Pleuravæske Veiledning for avdelingene, fordeling av prøve  Se e-håndbok dokument nr 21187  </vt:lpstr>
      <vt:lpstr>E-håndbok 21187</vt:lpstr>
      <vt:lpstr>PowerPoint-presentasjon</vt:lpstr>
      <vt:lpstr>Til medisinsk biokjemi</vt:lpstr>
      <vt:lpstr>Fylling av rør</vt:lpstr>
      <vt:lpstr>Til medisinsk biokjemi</vt:lpstr>
      <vt:lpstr>Mikrobiologi  (leveres til medisinsk biokjemi)  1 anaerob (orange topp) kulturflaske + 1 steril beholder</vt:lpstr>
      <vt:lpstr>Mikrobiologi, fylling av kulturflaske</vt:lpstr>
      <vt:lpstr>Cytologi</vt:lpstr>
    </vt:vector>
  </TitlesOfParts>
  <Company>Helse Sør-Øst RHF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Pleuravæske Veiledning for avdelingene, fordeling av prøve</dc:title>
  <dc:creator>Kari Henningsgård</dc:creator>
  <cp:lastModifiedBy>Kari Henningsgård</cp:lastModifiedBy>
  <cp:revision>48</cp:revision>
  <cp:lastPrinted>2019-10-31T08:57:02Z</cp:lastPrinted>
  <dcterms:created xsi:type="dcterms:W3CDTF">2019-04-12T11:15:51Z</dcterms:created>
  <dcterms:modified xsi:type="dcterms:W3CDTF">2020-02-17T13:39:51Z</dcterms:modified>
</cp:coreProperties>
</file>